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34" r:id="rId5"/>
    <p:sldId id="259" r:id="rId6"/>
    <p:sldId id="260" r:id="rId7"/>
    <p:sldId id="261" r:id="rId8"/>
    <p:sldId id="335" r:id="rId9"/>
    <p:sldId id="262" r:id="rId10"/>
    <p:sldId id="263" r:id="rId11"/>
    <p:sldId id="336" r:id="rId12"/>
    <p:sldId id="264" r:id="rId13"/>
    <p:sldId id="337" r:id="rId14"/>
    <p:sldId id="268" r:id="rId15"/>
    <p:sldId id="269" r:id="rId16"/>
    <p:sldId id="338" r:id="rId17"/>
    <p:sldId id="272" r:id="rId18"/>
    <p:sldId id="273" r:id="rId19"/>
    <p:sldId id="275" r:id="rId20"/>
    <p:sldId id="339" r:id="rId21"/>
    <p:sldId id="276" r:id="rId22"/>
    <p:sldId id="277" r:id="rId23"/>
    <p:sldId id="278" r:id="rId24"/>
    <p:sldId id="340" r:id="rId25"/>
    <p:sldId id="281" r:id="rId26"/>
    <p:sldId id="283" r:id="rId27"/>
    <p:sldId id="287" r:id="rId28"/>
    <p:sldId id="289" r:id="rId29"/>
    <p:sldId id="341" r:id="rId30"/>
    <p:sldId id="290" r:id="rId31"/>
    <p:sldId id="291" r:id="rId32"/>
    <p:sldId id="342" r:id="rId33"/>
    <p:sldId id="292" r:id="rId34"/>
    <p:sldId id="343" r:id="rId35"/>
    <p:sldId id="294" r:id="rId36"/>
    <p:sldId id="346" r:id="rId37"/>
    <p:sldId id="296" r:id="rId38"/>
    <p:sldId id="347" r:id="rId39"/>
    <p:sldId id="299" r:id="rId40"/>
    <p:sldId id="301" r:id="rId41"/>
    <p:sldId id="302" r:id="rId42"/>
    <p:sldId id="344" r:id="rId43"/>
    <p:sldId id="303" r:id="rId44"/>
    <p:sldId id="306" r:id="rId45"/>
    <p:sldId id="307" r:id="rId46"/>
    <p:sldId id="308" r:id="rId47"/>
    <p:sldId id="348" r:id="rId48"/>
    <p:sldId id="310" r:id="rId49"/>
    <p:sldId id="312" r:id="rId50"/>
    <p:sldId id="315" r:id="rId51"/>
    <p:sldId id="317" r:id="rId52"/>
    <p:sldId id="34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BF0AA-494B-42B7-BE96-A2C310870959}"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251811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F0AA-494B-42B7-BE96-A2C310870959}"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978570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F0AA-494B-42B7-BE96-A2C310870959}"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2980974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F0AA-494B-42B7-BE96-A2C310870959}"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14031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BF0AA-494B-42B7-BE96-A2C310870959}"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3549667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BF0AA-494B-42B7-BE96-A2C310870959}"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32148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BF0AA-494B-42B7-BE96-A2C310870959}"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350617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BF0AA-494B-42B7-BE96-A2C310870959}"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196488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BF0AA-494B-42B7-BE96-A2C310870959}"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210721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BF0AA-494B-42B7-BE96-A2C310870959}"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354121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BF0AA-494B-42B7-BE96-A2C310870959}"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7C44DF-BF75-4EE9-9190-39F589DD060C}" type="slidenum">
              <a:rPr lang="en-US" smtClean="0"/>
              <a:t>‹#›</a:t>
            </a:fld>
            <a:endParaRPr lang="en-US"/>
          </a:p>
        </p:txBody>
      </p:sp>
    </p:spTree>
    <p:extLst>
      <p:ext uri="{BB962C8B-B14F-4D97-AF65-F5344CB8AC3E}">
        <p14:creationId xmlns:p14="http://schemas.microsoft.com/office/powerpoint/2010/main" val="4047042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BF0AA-494B-42B7-BE96-A2C310870959}"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C44DF-BF75-4EE9-9190-39F589DD060C}" type="slidenum">
              <a:rPr lang="en-US" smtClean="0"/>
              <a:t>‹#›</a:t>
            </a:fld>
            <a:endParaRPr lang="en-US"/>
          </a:p>
        </p:txBody>
      </p:sp>
    </p:spTree>
    <p:extLst>
      <p:ext uri="{BB962C8B-B14F-4D97-AF65-F5344CB8AC3E}">
        <p14:creationId xmlns:p14="http://schemas.microsoft.com/office/powerpoint/2010/main" val="326256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3366654" y="581891"/>
            <a:ext cx="882534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1278082" y="1791188"/>
            <a:ext cx="1016498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smtClean="0">
                <a:ln>
                  <a:noFill/>
                </a:ln>
                <a:solidFill>
                  <a:srgbClr val="17365D"/>
                </a:solidFill>
                <a:effectLst/>
                <a:latin typeface="Arial" panose="020B0604020202020204" pitchFamily="34" charset="0"/>
                <a:ea typeface="Bookman Old Style" panose="02050604050505020204" pitchFamily="18" charset="0"/>
                <a:cs typeface="Bookman Old Style" panose="02050604050505020204" pitchFamily="18" charset="0"/>
              </a:rPr>
              <a:t>Standard Operating Procedure (SOP)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smtClean="0">
                <a:ln>
                  <a:noFill/>
                </a:ln>
                <a:solidFill>
                  <a:srgbClr val="17365D"/>
                </a:solidFill>
                <a:effectLst/>
                <a:latin typeface="Arial" panose="020B0604020202020204" pitchFamily="34" charset="0"/>
                <a:ea typeface="Bookman Old Style" panose="02050604050505020204" pitchFamily="18" charset="0"/>
                <a:cs typeface="Bookman Old Style" panose="02050604050505020204" pitchFamily="18" charset="0"/>
              </a:rPr>
              <a:t>For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smtClean="0">
                <a:ln>
                  <a:noFill/>
                </a:ln>
                <a:solidFill>
                  <a:srgbClr val="17365D"/>
                </a:solidFill>
                <a:effectLst/>
                <a:latin typeface="Arial" panose="020B0604020202020204" pitchFamily="34" charset="0"/>
                <a:ea typeface="Bookman Old Style" panose="02050604050505020204" pitchFamily="18" charset="0"/>
                <a:cs typeface="Bookman Old Style" panose="02050604050505020204" pitchFamily="18" charset="0"/>
              </a:rPr>
              <a:t> 72 Hours </a:t>
            </a:r>
            <a:r>
              <a:rPr lang="en-US" altLang="en-US" sz="4800" dirty="0">
                <a:solidFill>
                  <a:srgbClr val="17365D"/>
                </a:solidFill>
                <a:latin typeface="Arial" panose="020B0604020202020204" pitchFamily="34" charset="0"/>
                <a:ea typeface="Bookman Old Style" panose="02050604050505020204" pitchFamily="18" charset="0"/>
                <a:cs typeface="Bookman Old Style" panose="02050604050505020204" pitchFamily="18" charset="0"/>
              </a:rPr>
              <a:t>P</a:t>
            </a:r>
            <a:r>
              <a:rPr kumimoji="0" lang="en-US" altLang="en-US" sz="4800" b="0" i="0" u="none" strike="noStrike" cap="none" normalizeH="0" baseline="0" dirty="0" smtClean="0">
                <a:ln>
                  <a:noFill/>
                </a:ln>
                <a:solidFill>
                  <a:srgbClr val="17365D"/>
                </a:solidFill>
                <a:effectLst/>
                <a:latin typeface="Arial" panose="020B0604020202020204" pitchFamily="34" charset="0"/>
                <a:ea typeface="Bookman Old Style" panose="02050604050505020204" pitchFamily="18" charset="0"/>
                <a:cs typeface="Bookman Old Style" panose="02050604050505020204" pitchFamily="18" charset="0"/>
              </a:rPr>
              <a:t>rior to Elections</a:t>
            </a:r>
            <a:endParaRPr kumimoji="0" lang="en-US" altLang="en-US" sz="6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35606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9" y="129433"/>
            <a:ext cx="11991109" cy="5770106"/>
          </a:xfrm>
          <a:prstGeom prst="rect">
            <a:avLst/>
          </a:prstGeom>
        </p:spPr>
        <p:txBody>
          <a:bodyPr wrap="square">
            <a:spAutoFit/>
          </a:bodyPr>
          <a:lstStyle/>
          <a:p>
            <a:pPr marL="68580" marR="140970" algn="just">
              <a:lnSpc>
                <a:spcPct val="148000"/>
              </a:lnSpc>
              <a:spcBef>
                <a:spcPts val="130"/>
              </a:spcBef>
              <a:spcAft>
                <a:spcPts val="0"/>
              </a:spcAft>
            </a:pPr>
            <a:r>
              <a:rPr lang="en-US" sz="1900"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II.  DEPLOYMENT  OF  MICRO-OBSERVERS, VIDEO  CAMERA, </a:t>
            </a:r>
            <a:r>
              <a:rPr lang="en-US" sz="1900" dirty="0" smtClean="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WEB </a:t>
            </a:r>
            <a:r>
              <a:rPr lang="en-US" sz="1900"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CASTING </a:t>
            </a:r>
          </a:p>
          <a:p>
            <a:pPr>
              <a:lnSpc>
                <a:spcPts val="800"/>
              </a:lnSpc>
              <a:spcBef>
                <a:spcPts val="15"/>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120015" marR="171450" algn="just">
              <a:spcBef>
                <a:spcPts val="0"/>
              </a:spcBef>
              <a:spcAft>
                <a:spcPts val="0"/>
              </a:spcAft>
            </a:pP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icro Observer: L</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tter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No.464/ </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/201</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-EPS Dated 21</a:t>
            </a:r>
            <a:r>
              <a:rPr lang="en-US" sz="14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March, 2014</a:t>
            </a:r>
            <a:endParaRPr lang="en-US" sz="1050" dirty="0" smtClean="0">
              <a:effectLst/>
              <a:latin typeface="Times New Roman" panose="02020603050405020304" pitchFamily="18" charset="0"/>
              <a:ea typeface="Times New Roman" panose="02020603050405020304" pitchFamily="18" charset="0"/>
            </a:endParaRPr>
          </a:p>
          <a:p>
            <a:pPr>
              <a:lnSpc>
                <a:spcPts val="500"/>
              </a:lnSpc>
              <a:spcBef>
                <a:spcPts val="20"/>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1000"/>
              </a:lnSpc>
            </a:pPr>
            <a:r>
              <a:rPr lang="en-US" sz="1050" dirty="0" smtClean="0">
                <a:effectLst/>
                <a:latin typeface="Times New Roman" panose="02020603050405020304" pitchFamily="18" charset="0"/>
                <a:ea typeface="Times New Roman" panose="02020603050405020304" pitchFamily="18" charset="0"/>
              </a:rPr>
              <a:t> </a:t>
            </a:r>
          </a:p>
          <a:p>
            <a:pPr marL="68580" marR="140970" algn="just">
              <a:lnSpc>
                <a:spcPct val="150000"/>
              </a:lnSpc>
              <a:spcBef>
                <a:spcPts val="0"/>
              </a:spcBef>
              <a:spcAft>
                <a:spcPts val="0"/>
              </a:spcAft>
            </a:pPr>
            <a:r>
              <a:rPr lang="en-US" sz="2800" dirty="0">
                <a:latin typeface="Bookman Old Style" panose="02050604050505020204" pitchFamily="18" charset="0"/>
                <a:ea typeface="Bookman Old Style" panose="02050604050505020204" pitchFamily="18" charset="0"/>
                <a:cs typeface="Bookman Old Style" panose="02050604050505020204" pitchFamily="18" charset="0"/>
              </a:rPr>
              <a:t>1. a. As decided by the Commission critical Polling Stations shall at least be covered by one or more of the following measures to keep a watch on the polling process, as force multipliers</a:t>
            </a:r>
            <a:r>
              <a:rPr lang="en-US" sz="2800" dirty="0" smtClean="0">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2800" dirty="0">
              <a:latin typeface="Bookman Old Style" panose="02050604050505020204" pitchFamily="18" charset="0"/>
              <a:ea typeface="Bookman Old Style" panose="02050604050505020204" pitchFamily="18" charset="0"/>
              <a:cs typeface="Bookman Old Style" panose="02050604050505020204" pitchFamily="18" charset="0"/>
            </a:endParaRPr>
          </a:p>
          <a:p>
            <a:pPr marL="68580" marR="4154805">
              <a:lnSpc>
                <a:spcPct val="150000"/>
              </a:lnSpc>
              <a:spcBef>
                <a:spcPts val="0"/>
              </a:spcBef>
              <a:spcAft>
                <a:spcPts val="0"/>
              </a:spcAft>
            </a:pPr>
            <a:r>
              <a:rPr lang="en-US" sz="24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Micro-observer </a:t>
            </a:r>
          </a:p>
          <a:p>
            <a:pPr marL="468630" marR="4154805" indent="-400050">
              <a:lnSpc>
                <a:spcPct val="150000"/>
              </a:lnSpc>
              <a:spcBef>
                <a:spcPts val="0"/>
              </a:spcBef>
              <a:spcAft>
                <a:spcPts val="0"/>
              </a:spcAft>
              <a:buAutoNum type="romanLcPeriod" startAt="2"/>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Video camera </a:t>
            </a:r>
          </a:p>
          <a:p>
            <a:pPr marL="468630" marR="4154805" indent="-400050">
              <a:lnSpc>
                <a:spcPct val="150000"/>
              </a:lnSpc>
              <a:spcBef>
                <a:spcPts val="0"/>
              </a:spcBef>
              <a:spcAft>
                <a:spcPts val="0"/>
              </a:spcAft>
              <a:buAutoNum type="romanLcPeriod" startAt="2"/>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Still camera</a:t>
            </a:r>
            <a:endParaRPr lang="en-US" sz="1600" dirty="0" smtClean="0">
              <a:effectLst/>
              <a:latin typeface="Times New Roman" panose="02020603050405020304" pitchFamily="18" charset="0"/>
              <a:ea typeface="Times New Roman" panose="02020603050405020304" pitchFamily="18" charset="0"/>
            </a:endParaRPr>
          </a:p>
          <a:p>
            <a:pPr marL="468630" marR="4380230" indent="-400050">
              <a:lnSpc>
                <a:spcPct val="150000"/>
              </a:lnSpc>
              <a:spcBef>
                <a:spcPts val="60"/>
              </a:spcBef>
              <a:spcAft>
                <a:spcPts val="0"/>
              </a:spcAft>
              <a:buAutoNum type="romanLcPeriod" startAt="4"/>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Web casting</a:t>
            </a:r>
          </a:p>
          <a:p>
            <a:pPr marL="468630" marR="4380230" indent="-400050">
              <a:lnSpc>
                <a:spcPct val="150000"/>
              </a:lnSpc>
              <a:spcBef>
                <a:spcPts val="60"/>
              </a:spcBef>
              <a:spcAft>
                <a:spcPts val="0"/>
              </a:spcAft>
              <a:buAutoNum type="romanLcPeriod" startAt="4"/>
            </a:pP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CC</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endParaRPr lang="en-US" sz="1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3711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299" y="129433"/>
            <a:ext cx="11991109" cy="6301340"/>
          </a:xfrm>
          <a:prstGeom prst="rect">
            <a:avLst/>
          </a:prstGeom>
        </p:spPr>
        <p:txBody>
          <a:bodyPr wrap="square">
            <a:spAutoFit/>
          </a:bodyPr>
          <a:lstStyle/>
          <a:p>
            <a:pPr marL="68580" marR="140970" algn="just">
              <a:lnSpc>
                <a:spcPct val="148000"/>
              </a:lnSpc>
              <a:spcBef>
                <a:spcPts val="130"/>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II.  DEPLOYMENT  OF  MICRO-OBSERVERS, VIDEO  CAMERA, </a:t>
            </a:r>
            <a:r>
              <a:rPr lang="en-US" dirty="0" smtClean="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WEB </a:t>
            </a: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CASTING :</a:t>
            </a:r>
          </a:p>
          <a:p>
            <a:pPr>
              <a:lnSpc>
                <a:spcPts val="800"/>
              </a:lnSpc>
              <a:spcBef>
                <a:spcPts val="15"/>
              </a:spcBef>
            </a:pPr>
            <a:r>
              <a:rPr lang="en-US" sz="900" dirty="0" smtClean="0">
                <a:effectLst/>
                <a:latin typeface="Times New Roman" panose="02020603050405020304" pitchFamily="18" charset="0"/>
                <a:ea typeface="Times New Roman" panose="02020603050405020304" pitchFamily="18" charset="0"/>
              </a:rPr>
              <a:t> </a:t>
            </a: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77470" marR="162560" algn="just">
              <a:lnSpc>
                <a:spcPct val="150000"/>
              </a:lnSpc>
              <a:spcBef>
                <a:spcPts val="85"/>
              </a:spcBef>
              <a:spcAft>
                <a:spcPts val="0"/>
              </a:spcAft>
            </a:pP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2</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 Randomization of Micro-observers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420370" marR="162560" indent="-342900" algn="just">
              <a:lnSpc>
                <a:spcPct val="150000"/>
              </a:lnSpc>
              <a:spcBef>
                <a:spcPts val="85"/>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000"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list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z="2000" spc="1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ing </a:t>
            </a:r>
            <a:r>
              <a:rPr lang="en-US" sz="2000" spc="2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Stations where</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Micro-observers</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 </a:t>
            </a:r>
            <a:r>
              <a:rPr lang="en-US" sz="2000" spc="3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be </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app</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inted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a:t>
            </a:r>
            <a:r>
              <a:rPr lang="en-US" sz="20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prepared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 the  </a:t>
            </a:r>
            <a:r>
              <a:rPr lang="en-US" sz="20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DEO  </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000"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consultation</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depending   </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the sensitivity  </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analysis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Statio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a:t>
            </a:r>
            <a:r>
              <a:rPr lang="en-US" sz="2000"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2000" spc="2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availability  </a:t>
            </a:r>
            <a:r>
              <a:rPr lang="en-US" sz="2000" spc="3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 observers.    </a:t>
            </a:r>
            <a:endParaRPr lang="en-US" sz="2000" spc="15" dirty="0">
              <a:latin typeface="Bookman Old Style" panose="02050604050505020204" pitchFamily="18" charset="0"/>
              <a:ea typeface="Bookman Old Style" panose="02050604050505020204" pitchFamily="18" charset="0"/>
              <a:cs typeface="Bookman Old Style" panose="02050604050505020204" pitchFamily="18" charset="0"/>
            </a:endParaRPr>
          </a:p>
          <a:p>
            <a:pPr marL="420370" marR="162560" indent="-342900" algn="just">
              <a:lnSpc>
                <a:spcPct val="150000"/>
              </a:lnSpc>
              <a:spcBef>
                <a:spcPts val="85"/>
              </a:spcBef>
              <a:spcAft>
                <a:spcPts val="0"/>
              </a:spcAft>
              <a:buFont typeface="Arial" panose="020B0604020202020204" pitchFamily="34" charset="0"/>
              <a:buChar char="•"/>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available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observers </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 </a:t>
            </a:r>
            <a:r>
              <a:rPr lang="en-US" sz="2000" spc="2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2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randomize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in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presence of</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Obs</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rv</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among</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those</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2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420370" marR="162560" indent="-342900" algn="just">
              <a:lnSpc>
                <a:spcPct val="150000"/>
              </a:lnSpc>
              <a:spcBef>
                <a:spcPts val="85"/>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000" spc="1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conditions  </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a:t>
            </a:r>
            <a:r>
              <a:rPr lang="en-US" sz="2000" spc="1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randomization  of </a:t>
            </a:r>
            <a:r>
              <a:rPr lang="en-US" sz="2000" spc="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 observers</a:t>
            </a:r>
            <a:r>
              <a:rPr lang="en-US" sz="20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will </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3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same </a:t>
            </a:r>
            <a:r>
              <a:rPr lang="en-US" sz="2000"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t>
            </a:r>
            <a:r>
              <a:rPr lang="en-US" sz="2000" spc="3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3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Presiding  </a:t>
            </a:r>
            <a:r>
              <a:rPr lang="en-US" sz="2000" spc="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Officers,  </a:t>
            </a:r>
            <a:r>
              <a:rPr lang="en-US" sz="2000" spc="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viz.</a:t>
            </a:r>
            <a:r>
              <a:rPr lang="en-US" sz="20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they shall  </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 </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posted</a:t>
            </a:r>
            <a:r>
              <a:rPr lang="en-US" sz="20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duty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000" spc="3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a:t>
            </a:r>
            <a:r>
              <a:rPr lang="en-US" sz="2000" spc="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same Assembly </a:t>
            </a:r>
            <a:r>
              <a:rPr lang="en-US" sz="2000" spc="2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Constit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ency,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where they </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 </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enrolled </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vot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rs </a:t>
            </a:r>
            <a:r>
              <a:rPr lang="en-US" sz="20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where they </a:t>
            </a:r>
            <a:r>
              <a:rPr lang="en-US" sz="20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working. </a:t>
            </a:r>
            <a:r>
              <a:rPr lang="en-US" sz="2000" spc="3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420370" marR="162560" indent="-342900" algn="just">
              <a:lnSpc>
                <a:spcPct val="150000"/>
              </a:lnSpc>
              <a:spcBef>
                <a:spcPts val="85"/>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hey</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nf</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orme</a:t>
            </a: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about</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exac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Station</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wher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they</a:t>
            </a:r>
            <a:r>
              <a:rPr lang="en-US" sz="2000" spc="2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will</a:t>
            </a:r>
            <a:r>
              <a:rPr lang="en-US" sz="2000"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duty</a:t>
            </a:r>
            <a:r>
              <a:rPr lang="en-US" sz="20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only</a:t>
            </a:r>
            <a:r>
              <a:rPr lang="en-US" sz="2000"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1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0973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863" y="485376"/>
            <a:ext cx="11762509" cy="5516895"/>
          </a:xfrm>
          <a:prstGeom prst="rect">
            <a:avLst/>
          </a:prstGeom>
        </p:spPr>
        <p:txBody>
          <a:bodyPr wrap="square">
            <a:spAutoFit/>
          </a:bodyPr>
          <a:lstStyle/>
          <a:p>
            <a:pPr marL="77470" marR="162560" algn="just">
              <a:lnSpc>
                <a:spcPct val="150000"/>
              </a:lnSpc>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II.  DEPLOYMENT  OF  MICRO-OBSERVERS, VIDEO  CAMERA, </a:t>
            </a:r>
            <a:r>
              <a:rPr lang="en-US" dirty="0" smtClean="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WEB </a:t>
            </a: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CASTING </a:t>
            </a:r>
            <a:r>
              <a:rPr lang="en-US" dirty="0" smtClean="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a:t>
            </a:r>
            <a:endParaRPr lang="en-US" dirty="0" smtClean="0">
              <a:latin typeface="Bookman Old Style" panose="02050604050505020204" pitchFamily="18" charset="0"/>
              <a:ea typeface="Bookman Old Style" panose="02050604050505020204" pitchFamily="18" charset="0"/>
              <a:cs typeface="Bookman Old Style" panose="02050604050505020204" pitchFamily="18" charset="0"/>
            </a:endParaRPr>
          </a:p>
          <a:p>
            <a:pPr marL="77470" marR="162560" algn="just">
              <a:lnSpc>
                <a:spcPct val="150000"/>
              </a:lnSpc>
              <a:spcBef>
                <a:spcPts val="0"/>
              </a:spcBef>
              <a:spcAft>
                <a:spcPts val="0"/>
              </a:spcAft>
            </a:pP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3. Micro-observers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in multi-polling  station  locations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63220" marR="162560" indent="-285750" algn="just">
              <a:lnSpc>
                <a:spcPct val="150000"/>
              </a:lnSpc>
              <a:spcBef>
                <a:spcPts val="0"/>
              </a:spcBef>
              <a:spcAft>
                <a:spcPts val="0"/>
              </a:spcAft>
              <a:buFont typeface="Arial" panose="020B0604020202020204" pitchFamily="34" charset="0"/>
              <a:buChar char="•"/>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spc="2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case</a:t>
            </a:r>
            <a:r>
              <a:rPr lang="en-US" sz="2400" spc="2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location</a:t>
            </a:r>
            <a:r>
              <a:rPr lang="en-US" sz="24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4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which </a:t>
            </a:r>
            <a:r>
              <a:rPr lang="en-US" sz="2400"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a:t>
            </a:r>
            <a:r>
              <a:rPr lang="en-US" sz="2400" spc="2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Micro-observer </a:t>
            </a:r>
            <a:r>
              <a:rPr lang="en-US" sz="24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 </a:t>
            </a:r>
            <a:r>
              <a:rPr lang="en-US" sz="2400" spc="1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put </a:t>
            </a:r>
            <a:r>
              <a:rPr lang="en-US" sz="24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a:t>
            </a:r>
            <a:r>
              <a:rPr lang="en-US" sz="24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duty </a:t>
            </a:r>
            <a:r>
              <a:rPr lang="en-US" sz="24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a:t>
            </a:r>
            <a:r>
              <a:rPr lang="en-US" sz="24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more </a:t>
            </a:r>
            <a:r>
              <a:rPr lang="en-US" sz="24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one   Polling</a:t>
            </a:r>
            <a:r>
              <a:rPr lang="en-US" sz="2400"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400"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2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Micro-observer</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24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4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responsible</a:t>
            </a:r>
            <a:r>
              <a:rPr lang="en-US" sz="24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400"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a:t>
            </a:r>
            <a:r>
              <a:rPr lang="en-US" sz="2400"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Polling</a:t>
            </a:r>
            <a:r>
              <a:rPr lang="en-US" sz="24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Stations</a:t>
            </a:r>
            <a:r>
              <a:rPr lang="en-US" sz="24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4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t>
            </a:r>
            <a:r>
              <a:rPr lang="en-US" sz="24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location.</a:t>
            </a:r>
            <a:r>
              <a:rPr lang="en-US" sz="24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63220" marR="162560" indent="-285750" algn="just">
              <a:lnSpc>
                <a:spcPct val="150000"/>
              </a:lnSpc>
              <a:spcBef>
                <a:spcPts val="0"/>
              </a:spcBef>
              <a:spcAft>
                <a:spcPts val="0"/>
              </a:spcAft>
              <a:buFont typeface="Arial" panose="020B0604020202020204" pitchFamily="34" charset="0"/>
              <a:buChar char="•"/>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4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Micro-observer    shall </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divide </a:t>
            </a:r>
            <a:r>
              <a:rPr lang="en-US" sz="24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his</a:t>
            </a:r>
            <a:r>
              <a:rPr lang="en-US" sz="2400" spc="3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time</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between  </a:t>
            </a:r>
            <a:r>
              <a:rPr lang="en-US" sz="24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a:t>
            </a:r>
            <a:r>
              <a:rPr lang="en-US" sz="2400" spc="1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2400" spc="1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will visit </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 </a:t>
            </a:r>
            <a:r>
              <a:rPr lang="en-US" sz="24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4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a:t>
            </a:r>
            <a:r>
              <a:rPr lang="en-US" sz="2400" spc="3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Stations   within </a:t>
            </a:r>
            <a:r>
              <a:rPr lang="en-US" sz="24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same </a:t>
            </a:r>
            <a:r>
              <a:rPr lang="en-US" sz="2400"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campus </a:t>
            </a:r>
            <a:r>
              <a:rPr lang="en-US" sz="2400" spc="2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z="24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frequent intervals. </a:t>
            </a:r>
            <a:r>
              <a:rPr lang="en-US" sz="2400"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63220" marR="162560" indent="-285750" algn="just">
              <a:lnSpc>
                <a:spcPct val="150000"/>
              </a:lnSpc>
              <a:spcBef>
                <a:spcPts val="0"/>
              </a:spcBef>
              <a:spcAft>
                <a:spcPts val="0"/>
              </a:spcAft>
              <a:buFont typeface="Arial" panose="020B0604020202020204" pitchFamily="34" charset="0"/>
              <a:buChar char="•"/>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4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mak</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known </a:t>
            </a:r>
            <a:r>
              <a:rPr lang="en-US" sz="24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4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polling agents at</a:t>
            </a:r>
            <a:r>
              <a:rPr lang="en-US" sz="2400" spc="1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each</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 Station</a:t>
            </a:r>
            <a:r>
              <a:rPr lang="en-US" sz="24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z="24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4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a:t>
            </a:r>
            <a:r>
              <a:rPr lang="en-US" sz="24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available</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case</a:t>
            </a:r>
            <a:r>
              <a:rPr lang="en-US" sz="2400"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24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want</a:t>
            </a:r>
            <a:r>
              <a:rPr lang="en-US" sz="2400" spc="2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400" spc="1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bring anything</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400" spc="2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notice.</a:t>
            </a:r>
            <a:endParaRPr lang="en-US" sz="1600" dirty="0" smtClean="0">
              <a:effectLst/>
              <a:latin typeface="Times New Roman" panose="02020603050405020304" pitchFamily="18" charset="0"/>
              <a:ea typeface="Times New Roman" panose="02020603050405020304" pitchFamily="18" charset="0"/>
            </a:endParaRPr>
          </a:p>
          <a:p>
            <a:pPr>
              <a:lnSpc>
                <a:spcPts val="800"/>
              </a:lnSpc>
              <a:spcBef>
                <a:spcPts val="50"/>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9834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629" y="485376"/>
            <a:ext cx="11787743" cy="6335068"/>
          </a:xfrm>
          <a:prstGeom prst="rect">
            <a:avLst/>
          </a:prstGeom>
        </p:spPr>
        <p:txBody>
          <a:bodyPr wrap="square">
            <a:spAutoFit/>
          </a:bodyPr>
          <a:lstStyle/>
          <a:p>
            <a:pPr marL="77470" marR="162560" algn="just">
              <a:lnSpc>
                <a:spcPct val="150000"/>
              </a:lnSpc>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II.  DEPLOYMENT  OF  MICRO-OBSERVERS, VIDEO  </a:t>
            </a:r>
            <a:r>
              <a:rPr lang="en-US" dirty="0" smtClean="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CAMERA, </a:t>
            </a: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WEB CASTING </a:t>
            </a:r>
            <a:r>
              <a:rPr lang="en-US" dirty="0" smtClean="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050" dirty="0" smtClean="0">
              <a:effectLst/>
              <a:latin typeface="Times New Roman" panose="02020603050405020304" pitchFamily="18" charset="0"/>
              <a:ea typeface="Times New Roman" panose="02020603050405020304" pitchFamily="18" charset="0"/>
            </a:endParaRPr>
          </a:p>
          <a:p>
            <a:pPr marL="64770" marR="109855" algn="just">
              <a:lnSpc>
                <a:spcPct val="150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4. Logistics for  Micro-observers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50520" marR="109855"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One</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Nodal</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Officer for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Micro-observers</a:t>
            </a:r>
            <a:r>
              <a:rPr lang="en-US" sz="20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appointed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000" spc="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each</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district</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000" spc="1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50520" marR="109855"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 the </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dispatch</a:t>
            </a:r>
            <a:r>
              <a:rPr lang="en-US" sz="2000" spc="3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centers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they </a:t>
            </a:r>
            <a:r>
              <a:rPr lang="en-US" sz="2000"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will </a:t>
            </a:r>
            <a:r>
              <a:rPr lang="en-US" sz="2000" spc="1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with </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a:t>
            </a:r>
            <a:r>
              <a:rPr lang="en-US" sz="2000" spc="3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team </a:t>
            </a:r>
            <a:r>
              <a:rPr lang="en-US" sz="2000"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Polling  Station.</a:t>
            </a:r>
            <a:r>
              <a:rPr lang="en-US" sz="2000" spc="3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hey</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will </a:t>
            </a:r>
            <a:r>
              <a:rPr lang="en-US" sz="2000"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return</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0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receipt</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center</a:t>
            </a:r>
            <a:r>
              <a:rPr lang="en-US" sz="2000"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z="2000" spc="3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teams.  </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50520" marR="109855"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Each</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given</a:t>
            </a:r>
            <a:r>
              <a:rPr lang="en-US" sz="2000" spc="2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photo</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identity</a:t>
            </a:r>
            <a:r>
              <a:rPr lang="en-US" sz="2000" spc="2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DEO to</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ensure</a:t>
            </a:r>
            <a:r>
              <a:rPr lang="en-US" sz="20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his/</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her</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access</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Stations.</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50520" marR="109855" indent="-285750" algn="just">
              <a:lnSpc>
                <a:spcPct val="150000"/>
              </a:lnSpc>
              <a:spcBef>
                <a:spcPts val="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0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 honorarium of the Micro Observer through</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ECS may be explored.</a:t>
            </a:r>
            <a:endParaRPr lang="en-US" sz="1400" dirty="0" smtClean="0">
              <a:effectLst/>
              <a:latin typeface="Times New Roman" panose="02020603050405020304" pitchFamily="18" charset="0"/>
              <a:ea typeface="Times New Roman" panose="02020603050405020304" pitchFamily="18" charset="0"/>
            </a:endParaRPr>
          </a:p>
          <a:p>
            <a:pPr>
              <a:lnSpc>
                <a:spcPts val="800"/>
              </a:lnSpc>
              <a:spcBef>
                <a:spcPts val="30"/>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4770" marR="109220" algn="just">
              <a:lnSpc>
                <a:spcPct val="150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5. Supervision  of the  work  of  Micro-observers – </a:t>
            </a:r>
          </a:p>
          <a:p>
            <a:pPr marL="350520" marR="109220"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General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Observers will</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supervise</a:t>
            </a:r>
            <a:r>
              <a:rPr lang="en-US" sz="2000" spc="2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3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work</a:t>
            </a:r>
            <a:r>
              <a:rPr lang="en-US" sz="20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Micro-observers</a:t>
            </a:r>
            <a:r>
              <a:rPr lang="en-US" sz="2000"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20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000" spc="2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close</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touch with</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them.</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50520" marR="109220"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Micro-</a:t>
            </a:r>
            <a:r>
              <a:rPr lang="en-US" sz="20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observers</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report to</a:t>
            </a:r>
            <a:r>
              <a:rPr lang="en-US" sz="20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ne</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 to </a:t>
            </a:r>
            <a:r>
              <a:rPr lang="en-US" sz="20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2000"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other election</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fficials.</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7872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922" y="441976"/>
            <a:ext cx="11838709" cy="5940472"/>
          </a:xfrm>
          <a:prstGeom prst="rect">
            <a:avLst/>
          </a:prstGeom>
        </p:spPr>
        <p:txBody>
          <a:bodyPr wrap="square">
            <a:spAutoFit/>
          </a:bodyPr>
          <a:lstStyle/>
          <a:p>
            <a:pPr marL="64770" marR="447675" algn="just">
              <a:spcBef>
                <a:spcPts val="0"/>
              </a:spcBef>
              <a:spcAft>
                <a:spcPts val="0"/>
              </a:spcAft>
            </a:pPr>
            <a:r>
              <a:rPr lang="en-US" sz="2400" b="1" dirty="0">
                <a:latin typeface="Bookman Old Style" panose="02050604050505020204" pitchFamily="18" charset="0"/>
                <a:ea typeface="Bookman Old Style" panose="02050604050505020204" pitchFamily="18" charset="0"/>
                <a:cs typeface="Bookman Old Style" panose="02050604050505020204" pitchFamily="18" charset="0"/>
              </a:rPr>
              <a:t>6</a:t>
            </a:r>
            <a:r>
              <a:rPr lang="en-US" sz="2400" b="1" dirty="0" smtClean="0">
                <a:latin typeface="Bookman Old Style" panose="02050604050505020204" pitchFamily="18" charset="0"/>
                <a:ea typeface="Bookman Old Style" panose="02050604050505020204" pitchFamily="18" charset="0"/>
                <a:cs typeface="Bookman Old Style" panose="02050604050505020204" pitchFamily="18" charset="0"/>
              </a:rPr>
              <a:t>. Use </a:t>
            </a:r>
            <a:r>
              <a:rPr lang="en-US" sz="2400" b="1" dirty="0">
                <a:latin typeface="Bookman Old Style" panose="02050604050505020204" pitchFamily="18" charset="0"/>
                <a:ea typeface="Bookman Old Style" panose="02050604050505020204" pitchFamily="18" charset="0"/>
                <a:cs typeface="Bookman Old Style" panose="02050604050505020204" pitchFamily="18" charset="0"/>
              </a:rPr>
              <a:t>of Video  Cameras </a:t>
            </a:r>
            <a:r>
              <a:rPr lang="en-US" sz="2400" b="1" dirty="0" smtClean="0">
                <a:latin typeface="Bookman Old Style" panose="02050604050505020204" pitchFamily="18" charset="0"/>
                <a:ea typeface="Bookman Old Style" panose="02050604050505020204" pitchFamily="18" charset="0"/>
                <a:cs typeface="Bookman Old Style" panose="02050604050505020204" pitchFamily="18" charset="0"/>
              </a:rPr>
              <a:t>on </a:t>
            </a:r>
            <a:r>
              <a:rPr lang="en-US" sz="2400" b="1" dirty="0">
                <a:latin typeface="Bookman Old Style" panose="02050604050505020204" pitchFamily="18" charset="0"/>
                <a:ea typeface="Bookman Old Style" panose="02050604050505020204" pitchFamily="18" charset="0"/>
                <a:cs typeface="Bookman Old Style" panose="02050604050505020204" pitchFamily="18" charset="0"/>
              </a:rPr>
              <a:t>the  Poll day at Polling Stations-</a:t>
            </a:r>
          </a:p>
          <a:p>
            <a:pPr>
              <a:lnSpc>
                <a:spcPts val="800"/>
              </a:lnSpc>
              <a:spcBef>
                <a:spcPts val="45"/>
              </a:spcBef>
            </a:pPr>
            <a:r>
              <a:rPr lang="en-US" sz="800" dirty="0" smtClean="0">
                <a:effectLst/>
                <a:latin typeface="Times New Roman" panose="02020603050405020304" pitchFamily="18" charset="0"/>
                <a:ea typeface="Times New Roman" panose="02020603050405020304" pitchFamily="18" charset="0"/>
              </a:rPr>
              <a:t> </a:t>
            </a:r>
            <a:endParaRPr lang="en-US" sz="1000" dirty="0" smtClean="0">
              <a:effectLst/>
              <a:latin typeface="Times New Roman" panose="02020603050405020304" pitchFamily="18" charset="0"/>
              <a:ea typeface="Times New Roman" panose="02020603050405020304" pitchFamily="18" charset="0"/>
            </a:endParaRPr>
          </a:p>
          <a:p>
            <a:pPr marL="236220" marR="100330" indent="-171450" algn="just">
              <a:lnSpc>
                <a:spcPct val="149000"/>
              </a:lnSpc>
              <a:spcBef>
                <a:spcPts val="0"/>
              </a:spcBef>
              <a:spcAft>
                <a:spcPts val="0"/>
              </a:spcAft>
              <a:buFont typeface="Arial" panose="020B0604020202020204" pitchFamily="34" charset="0"/>
              <a:buChar char="•"/>
            </a:pPr>
            <a:r>
              <a:rPr lang="en-US" sz="2200" dirty="0">
                <a:latin typeface="Bookman Old Style" panose="02050604050505020204" pitchFamily="18" charset="0"/>
                <a:ea typeface="Bookman Old Style" panose="02050604050505020204" pitchFamily="18" charset="0"/>
                <a:cs typeface="Bookman Old Style" panose="02050604050505020204" pitchFamily="18" charset="0"/>
              </a:rPr>
              <a:t>Video cameras shall be used at as many Polling Stations as possible to keep a watch on the proceedings. </a:t>
            </a:r>
          </a:p>
          <a:p>
            <a:pPr marL="236220" marR="100330" indent="-171450" algn="just">
              <a:lnSpc>
                <a:spcPct val="149000"/>
              </a:lnSpc>
              <a:spcBef>
                <a:spcPts val="0"/>
              </a:spcBef>
              <a:spcAft>
                <a:spcPts val="0"/>
              </a:spcAft>
              <a:buFont typeface="Arial" panose="020B0604020202020204" pitchFamily="34" charset="0"/>
              <a:buChar char="•"/>
            </a:pPr>
            <a:r>
              <a:rPr lang="en-US" sz="2200" dirty="0">
                <a:latin typeface="Bookman Old Style" panose="02050604050505020204" pitchFamily="18" charset="0"/>
                <a:ea typeface="Bookman Old Style" panose="02050604050505020204" pitchFamily="18" charset="0"/>
                <a:cs typeface="Bookman Old Style" panose="02050604050505020204" pitchFamily="18" charset="0"/>
              </a:rPr>
              <a:t>In  this manner, all critical Polling Stations shall be at least covered by some method to keep a watch on the proceedings.</a:t>
            </a:r>
          </a:p>
          <a:p>
            <a:pPr>
              <a:lnSpc>
                <a:spcPts val="800"/>
              </a:lnSpc>
              <a:spcBef>
                <a:spcPts val="20"/>
              </a:spcBef>
            </a:pPr>
            <a:r>
              <a:rPr lang="en-US" sz="2200"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236220" marR="102870" indent="-171450" algn="just">
              <a:lnSpc>
                <a:spcPct val="149000"/>
              </a:lnSpc>
              <a:buFont typeface="Arial" panose="020B0604020202020204" pitchFamily="34" charset="0"/>
              <a:buChar char="•"/>
            </a:pPr>
            <a:r>
              <a:rPr lang="en-US" sz="2200" dirty="0">
                <a:latin typeface="Bookman Old Style" panose="02050604050505020204" pitchFamily="18" charset="0"/>
                <a:ea typeface="Bookman Old Style" panose="02050604050505020204" pitchFamily="18" charset="0"/>
                <a:cs typeface="Bookman Old Style" panose="02050604050505020204" pitchFamily="18" charset="0"/>
              </a:rPr>
              <a:t>The videographer/ photographer shall  make sure that all important events such as mock poll, sealing of EVMs, signing by polling agents on the seals of  EVMs, the  voters  in  the  queue,  and  the proceedings in  the Polling Station, including the process of identification of  voters,  application  of  indelible  ink  etc.  are  properly  recorded.  Any  untoward  incident  at  the Polling  Station  must  also be recorded. The events mentioned are illustrative  and not exhaustive</a:t>
            </a:r>
          </a:p>
          <a:p>
            <a:pPr marL="236220" marR="102870" indent="-171450" algn="just">
              <a:lnSpc>
                <a:spcPct val="149000"/>
              </a:lnSpc>
              <a:spcBef>
                <a:spcPts val="0"/>
              </a:spcBef>
              <a:spcAft>
                <a:spcPts val="0"/>
              </a:spcAft>
              <a:buFont typeface="Arial" panose="020B0604020202020204" pitchFamily="34" charset="0"/>
              <a:buChar char="•"/>
            </a:pP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476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082" y="296249"/>
            <a:ext cx="11762510" cy="5954451"/>
          </a:xfrm>
          <a:prstGeom prst="rect">
            <a:avLst/>
          </a:prstGeom>
        </p:spPr>
        <p:txBody>
          <a:bodyPr wrap="square">
            <a:spAutoFit/>
          </a:bodyPr>
          <a:lstStyle/>
          <a:p>
            <a:pPr marL="521970" marR="89535" indent="-457200" algn="just">
              <a:lnSpc>
                <a:spcPct val="149000"/>
              </a:lnSpc>
              <a:spcBef>
                <a:spcPts val="0"/>
              </a:spcBef>
              <a:spcAft>
                <a:spcPts val="0"/>
              </a:spcAft>
              <a:buAutoNum type="arabicPeriod" startAt="7"/>
            </a:pPr>
            <a:r>
              <a:rPr lang="en-US" sz="2000" b="1" dirty="0" smtClean="0">
                <a:latin typeface="Bookman Old Style" panose="02050604050505020204" pitchFamily="18" charset="0"/>
                <a:ea typeface="Bookman Old Style" panose="02050604050505020204" pitchFamily="18" charset="0"/>
                <a:cs typeface="Bookman Old Style" panose="02050604050505020204" pitchFamily="18" charset="0"/>
              </a:rPr>
              <a:t>Food    </a:t>
            </a: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for    videographers/photographers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64770" marR="89535" algn="just">
              <a:lnSpc>
                <a:spcPct val="149000"/>
              </a:lnSpc>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z="2000" spc="1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a:t>
            </a:r>
            <a:r>
              <a:rPr lang="en-US" sz="20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provided </a:t>
            </a:r>
            <a:r>
              <a:rPr lang="en-US" sz="2000" spc="1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000" spc="1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videographers</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   </a:t>
            </a:r>
            <a:r>
              <a:rPr lang="en-US" sz="2000"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ensured   </a:t>
            </a:r>
            <a:r>
              <a:rPr lang="en-US" sz="2000" spc="3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the videographers/ photographers</a:t>
            </a:r>
            <a:r>
              <a:rPr lang="en-US" sz="20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DO</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accept</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hospitality</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 contesting</a:t>
            </a:r>
            <a:r>
              <a:rPr lang="en-US" sz="20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candidate or</a:t>
            </a:r>
            <a:r>
              <a:rPr lang="en-US" sz="2000" spc="3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political</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party</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their</a:t>
            </a:r>
            <a:r>
              <a:rPr lang="en-US" sz="20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workers.</a:t>
            </a:r>
            <a:r>
              <a:rPr lang="en-US" sz="2000"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a:t>
            </a:r>
            <a:r>
              <a:rPr lang="en-US" sz="2000" spc="3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video</a:t>
            </a:r>
            <a:r>
              <a:rPr lang="en-US" sz="2000"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teams should </a:t>
            </a:r>
            <a:r>
              <a:rPr lang="en-US" sz="2000" spc="3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a:t>
            </a:r>
            <a:r>
              <a:rPr lang="en-US" sz="2000" spc="3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under </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personal</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supervision </a:t>
            </a:r>
            <a:r>
              <a:rPr lang="en-US" sz="2000"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guidan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of </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3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senior election</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officer.</a:t>
            </a:r>
            <a:endParaRPr lang="en-US" sz="1050" dirty="0" smtClean="0">
              <a:effectLst/>
              <a:latin typeface="Times New Roman" panose="02020603050405020304" pitchFamily="18" charset="0"/>
              <a:ea typeface="Times New Roman" panose="02020603050405020304" pitchFamily="18" charset="0"/>
            </a:endParaRPr>
          </a:p>
          <a:p>
            <a:pPr>
              <a:lnSpc>
                <a:spcPts val="800"/>
              </a:lnSpc>
              <a:spcBef>
                <a:spcPts val="35"/>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4770" marR="86360" algn="just">
              <a:lnSpc>
                <a:spcPct val="149000"/>
              </a:lnSpc>
              <a:spcBef>
                <a:spcPts val="0"/>
              </a:spcBef>
              <a:spcAft>
                <a:spcPts val="0"/>
              </a:spcAft>
            </a:pPr>
            <a:r>
              <a:rPr lang="en-US" sz="2000" b="1" dirty="0" smtClean="0">
                <a:latin typeface="Bookman Old Style" panose="02050604050505020204" pitchFamily="18" charset="0"/>
                <a:ea typeface="Bookman Old Style" panose="02050604050505020204" pitchFamily="18" charset="0"/>
                <a:cs typeface="Bookman Old Style" panose="02050604050505020204" pitchFamily="18" charset="0"/>
              </a:rPr>
              <a:t>8. </a:t>
            </a: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Video     recording/     photographs   to     be     seen     and videographers/  photographers   to   be   available   at  the   time   of scrutiny-</a:t>
            </a:r>
            <a:r>
              <a:rPr lang="en-US" b="1" dirty="0">
                <a:latin typeface="Bookman Old Style" panose="02050604050505020204" pitchFamily="18" charset="0"/>
                <a:ea typeface="Bookman Old Style" panose="02050604050505020204" pitchFamily="18" charset="0"/>
                <a:cs typeface="Bookman Old Style" panose="02050604050505020204" pitchFamily="18" charset="0"/>
              </a:rPr>
              <a:t>   </a:t>
            </a:r>
            <a:endParaRPr lang="en-US" b="1" dirty="0" smtClean="0">
              <a:latin typeface="Bookman Old Style" panose="02050604050505020204" pitchFamily="18" charset="0"/>
              <a:ea typeface="Bookman Old Style" panose="02050604050505020204" pitchFamily="18" charset="0"/>
              <a:cs typeface="Bookman Old Style" panose="02050604050505020204" pitchFamily="18" charset="0"/>
            </a:endParaRPr>
          </a:p>
          <a:p>
            <a:pPr marL="64770" marR="86360" algn="just">
              <a:lnSpc>
                <a:spcPct val="149000"/>
              </a:lnSpc>
              <a:spcBef>
                <a:spcPts val="0"/>
              </a:spcBef>
              <a:spcAft>
                <a:spcPts val="0"/>
              </a:spcAft>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  vide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graphy/  photography </a:t>
            </a:r>
            <a:r>
              <a:rPr lang="en-US" sz="20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has </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been </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done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a:t>
            </a:r>
            <a:r>
              <a:rPr lang="en-US" sz="2000" spc="1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Station,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 </a:t>
            </a:r>
            <a:r>
              <a:rPr lang="en-US" sz="20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a:t>
            </a:r>
            <a:r>
              <a:rPr lang="en-US" sz="20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viewed </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  the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a:t>
            </a:r>
            <a:r>
              <a:rPr lang="en-US" sz="20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 </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time </a:t>
            </a:r>
            <a:r>
              <a:rPr lang="en-US" sz="2000"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scrutiny,</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case</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complaint with</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respect</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000" spc="1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olling</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 Videographers/ </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photographers </a:t>
            </a:r>
            <a:r>
              <a:rPr lang="en-US" sz="20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a:t>
            </a:r>
            <a:r>
              <a:rPr lang="en-US" sz="20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remain  available </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time </a:t>
            </a:r>
            <a:r>
              <a:rPr lang="en-US" sz="2000" spc="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scrutiny</a:t>
            </a:r>
            <a:r>
              <a:rPr lang="en-US" sz="20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so</a:t>
            </a:r>
            <a:r>
              <a:rPr lang="en-US" sz="20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3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seek</a:t>
            </a:r>
            <a:r>
              <a:rPr lang="en-US" sz="20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clarification,</a:t>
            </a:r>
            <a:r>
              <a:rPr lang="en-US" sz="2000" spc="2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if</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they feel</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 necessary.</a:t>
            </a:r>
            <a:endParaRPr lang="en-US" sz="1400" dirty="0" smtClean="0">
              <a:effectLst/>
              <a:latin typeface="Times New Roman" panose="02020603050405020304" pitchFamily="18" charset="0"/>
              <a:ea typeface="Times New Roman" panose="02020603050405020304" pitchFamily="18" charset="0"/>
            </a:endParaRPr>
          </a:p>
          <a:p>
            <a:pPr>
              <a:lnSpc>
                <a:spcPts val="1000"/>
              </a:lnSpc>
            </a:pP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r>
            <a:b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br>
            <a:r>
              <a:rPr lang="en-US" sz="1050" dirty="0" smtClean="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53263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082" y="296249"/>
            <a:ext cx="11762510" cy="5179431"/>
          </a:xfrm>
          <a:prstGeom prst="rect">
            <a:avLst/>
          </a:prstGeom>
        </p:spPr>
        <p:txBody>
          <a:bodyPr wrap="square">
            <a:spAutoFit/>
          </a:bodyPr>
          <a:lstStyle/>
          <a:p>
            <a:pPr>
              <a:lnSpc>
                <a:spcPts val="1000"/>
              </a:lnSpc>
            </a:pPr>
            <a:r>
              <a:rPr lang="en-US" sz="1050" dirty="0" smtClean="0">
                <a:effectLst/>
                <a:latin typeface="Times New Roman" panose="02020603050405020304" pitchFamily="18" charset="0"/>
                <a:ea typeface="Times New Roman" panose="02020603050405020304" pitchFamily="18" charset="0"/>
              </a:rPr>
              <a:t> </a:t>
            </a:r>
          </a:p>
          <a:p>
            <a:pPr>
              <a:lnSpc>
                <a:spcPts val="1200"/>
              </a:lnSpc>
              <a:spcBef>
                <a:spcPts val="20"/>
              </a:spcBef>
            </a:pP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 9. Meaning   of   webcasting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64770" marR="90805" algn="just">
              <a:lnSpc>
                <a:spcPct val="149000"/>
              </a:lnSpc>
              <a:spcBef>
                <a:spcPts val="130"/>
              </a:spcBef>
              <a:spcAft>
                <a:spcPts val="0"/>
              </a:spcAft>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Web  </a:t>
            </a:r>
            <a:r>
              <a:rPr lang="en-US" sz="24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casting means live streaming</a:t>
            </a:r>
            <a:r>
              <a:rPr lang="en-US" sz="2400" spc="2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video</a:t>
            </a:r>
            <a:r>
              <a:rPr lang="en-US" sz="24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400" spc="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1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nternet.</a:t>
            </a:r>
            <a:r>
              <a:rPr lang="en-US" sz="24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4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video</a:t>
            </a:r>
            <a:r>
              <a:rPr lang="en-US" sz="24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camera</a:t>
            </a:r>
            <a:r>
              <a:rPr lang="en-US" sz="24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including</a:t>
            </a:r>
            <a:r>
              <a:rPr lang="en-US" sz="24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webcam</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android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mobile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phone</a:t>
            </a:r>
            <a:r>
              <a:rPr lang="en-US" sz="2400" spc="1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capable of</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being</a:t>
            </a:r>
            <a:r>
              <a:rPr lang="en-US" sz="24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connected</a:t>
            </a:r>
            <a:r>
              <a:rPr lang="en-US" sz="24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the</a:t>
            </a:r>
            <a:r>
              <a:rPr lang="en-US" sz="24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nternet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used</a:t>
            </a:r>
            <a:r>
              <a:rPr lang="en-US" sz="24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web</a:t>
            </a:r>
            <a:r>
              <a:rPr lang="en-US" sz="24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casting. Camera</a:t>
            </a:r>
            <a:r>
              <a:rPr lang="en-US" sz="24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a:t>
            </a:r>
            <a:r>
              <a:rPr lang="en-US" sz="24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4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connected</a:t>
            </a:r>
            <a:r>
              <a:rPr lang="en-US" sz="24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4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Internet</a:t>
            </a:r>
            <a:r>
              <a:rPr lang="en-US" sz="2400" spc="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through</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omputer, either desktop</a:t>
            </a:r>
            <a:r>
              <a:rPr lang="en-US" sz="24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4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top.</a:t>
            </a:r>
            <a:endParaRPr lang="en-US" sz="1600" dirty="0" smtClean="0">
              <a:effectLst/>
              <a:latin typeface="Times New Roman" panose="02020603050405020304" pitchFamily="18" charset="0"/>
              <a:ea typeface="Times New Roman" panose="02020603050405020304" pitchFamily="18" charset="0"/>
            </a:endParaRPr>
          </a:p>
          <a:p>
            <a:pPr>
              <a:lnSpc>
                <a:spcPts val="800"/>
              </a:lnSpc>
              <a:spcBef>
                <a:spcPts val="10"/>
              </a:spcBef>
            </a:pPr>
            <a:r>
              <a:rPr lang="en-US" sz="1200" dirty="0" smtClean="0">
                <a:effectLst/>
                <a:latin typeface="Times New Roman" panose="02020603050405020304" pitchFamily="18" charset="0"/>
                <a:ea typeface="Times New Roman" panose="02020603050405020304" pitchFamily="18" charset="0"/>
              </a:rPr>
              <a:t> </a:t>
            </a:r>
            <a:endParaRPr lang="en-US" sz="1400" dirty="0">
              <a:latin typeface="Bookman Old Style" panose="02050604050505020204" pitchFamily="18" charset="0"/>
              <a:ea typeface="Bookman Old Style" panose="02050604050505020204" pitchFamily="18" charset="0"/>
              <a:cs typeface="Bookman Old Style" panose="02050604050505020204" pitchFamily="18" charset="0"/>
            </a:endParaRPr>
          </a:p>
          <a:p>
            <a:pPr marL="64770" marR="758190">
              <a:lnSpc>
                <a:spcPct val="148000"/>
              </a:lnSpc>
              <a:spcBef>
                <a:spcPts val="0"/>
              </a:spcBef>
              <a:spcAft>
                <a:spcPts val="0"/>
              </a:spcAft>
            </a:pPr>
            <a:r>
              <a:rPr lang="en-US" sz="2000" b="1" dirty="0" smtClean="0">
                <a:latin typeface="Bookman Old Style" panose="02050604050505020204" pitchFamily="18" charset="0"/>
                <a:ea typeface="Bookman Old Style" panose="02050604050505020204" pitchFamily="18" charset="0"/>
                <a:cs typeface="Bookman Old Style" panose="02050604050505020204" pitchFamily="18" charset="0"/>
              </a:rPr>
              <a:t>10. </a:t>
            </a: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Identification of locations for webcasting </a:t>
            </a:r>
            <a:r>
              <a:rPr lang="en-US" sz="1050" dirty="0" smtClean="0">
                <a:latin typeface="Bookman Old Style" panose="02050604050505020204" pitchFamily="18" charset="0"/>
                <a:ea typeface="Bookman Old Style" panose="02050604050505020204" pitchFamily="18" charset="0"/>
                <a:cs typeface="Bookman Old Style" panose="02050604050505020204" pitchFamily="18" charset="0"/>
              </a:rPr>
              <a:t>– </a:t>
            </a:r>
          </a:p>
          <a:p>
            <a:pPr marL="64770" marR="758190" algn="just">
              <a:lnSpc>
                <a:spcPct val="148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Commission desires that web casting should be done from as many Polling Stations as possible. Efforts should be  made for webcasting from all  Polling Stations where Internet connection is possible.</a:t>
            </a:r>
          </a:p>
          <a:p>
            <a:pPr marL="350520" marR="758190" indent="-285750">
              <a:lnSpc>
                <a:spcPct val="148000"/>
              </a:lnSpc>
              <a:spcBef>
                <a:spcPts val="0"/>
              </a:spcBef>
              <a:spcAft>
                <a:spcPts val="0"/>
              </a:spcAft>
              <a:buAutoNum type="romanLcPeriod" startAt="3"/>
            </a:pP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2387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473" y="179780"/>
            <a:ext cx="11585863" cy="6253892"/>
          </a:xfrm>
          <a:prstGeom prst="rect">
            <a:avLst/>
          </a:prstGeom>
        </p:spPr>
        <p:txBody>
          <a:bodyPr wrap="square">
            <a:spAutoFit/>
          </a:bodyPr>
          <a:lstStyle/>
          <a:p>
            <a:pPr marL="75565" marR="0">
              <a:spcBef>
                <a:spcPts val="0"/>
              </a:spcBef>
              <a:spcAft>
                <a:spcPts val="0"/>
              </a:spcAft>
            </a:pP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III. ELECTRONIC VOTING </a:t>
            </a:r>
            <a:r>
              <a:rPr lang="en-US" sz="1600" spc="-1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ACHINE</a:t>
            </a:r>
            <a:endParaRPr lang="en-US" sz="1100" dirty="0" smtClean="0">
              <a:solidFill>
                <a:srgbClr val="C00000"/>
              </a:solidFill>
              <a:effectLst/>
              <a:latin typeface="Times New Roman" panose="02020603050405020304" pitchFamily="18" charset="0"/>
              <a:ea typeface="Times New Roman" panose="02020603050405020304" pitchFamily="18" charset="0"/>
            </a:endParaRPr>
          </a:p>
          <a:p>
            <a:pPr>
              <a:lnSpc>
                <a:spcPts val="500"/>
              </a:lnSpc>
              <a:spcBef>
                <a:spcPts val="20"/>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1000"/>
              </a:lnSpc>
            </a:pPr>
            <a:r>
              <a:rPr lang="en-US" sz="1050" dirty="0" smtClean="0">
                <a:effectLst/>
                <a:latin typeface="Times New Roman" panose="02020603050405020304" pitchFamily="18" charset="0"/>
                <a:ea typeface="Times New Roman" panose="02020603050405020304" pitchFamily="18" charset="0"/>
              </a:rPr>
              <a:t> </a:t>
            </a:r>
          </a:p>
          <a:p>
            <a:pPr marL="165100" marR="106680" algn="just">
              <a:lnSpc>
                <a:spcPct val="150000"/>
              </a:lnSpc>
              <a:spcBef>
                <a:spcPts val="0"/>
              </a:spcBef>
              <a:spcAft>
                <a:spcPts val="0"/>
              </a:spcAft>
            </a:pP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1</a:t>
            </a:r>
            <a:r>
              <a:rPr lang="en-US" dirty="0" smtClean="0">
                <a:latin typeface="Bookman Old Style" panose="02050604050505020204" pitchFamily="18" charset="0"/>
                <a:ea typeface="Bookman Old Style" panose="02050604050505020204" pitchFamily="18" charset="0"/>
                <a:cs typeface="Bookman Old Style" panose="02050604050505020204" pitchFamily="18" charset="0"/>
              </a:rPr>
              <a:t>. By P-2 day, all EVMs, duly prepared are stored in the strong room under 24x7 security, the list of which has already been given to candidates under acknowledgement. In cases, where the EVMs are required to be shifted to the Dispersal </a:t>
            </a:r>
            <a:r>
              <a:rPr lang="en-US" dirty="0" err="1" smtClean="0">
                <a:latin typeface="Bookman Old Style" panose="02050604050505020204" pitchFamily="18" charset="0"/>
                <a:ea typeface="Bookman Old Style" panose="02050604050505020204" pitchFamily="18" charset="0"/>
                <a:cs typeface="Bookman Old Style" panose="02050604050505020204" pitchFamily="18" charset="0"/>
              </a:rPr>
              <a:t>Centres</a:t>
            </a:r>
            <a:r>
              <a:rPr lang="en-US" dirty="0" smtClean="0">
                <a:latin typeface="Bookman Old Style" panose="02050604050505020204" pitchFamily="18" charset="0"/>
                <a:ea typeface="Bookman Old Style" panose="02050604050505020204" pitchFamily="18" charset="0"/>
                <a:cs typeface="Bookman Old Style" panose="02050604050505020204" pitchFamily="18" charset="0"/>
              </a:rPr>
              <a:t>, the movement of EVMs should be done after maintaining the security protocol. The candidates should also be informed about the movement of the EVMs to the Dispersal </a:t>
            </a:r>
            <a:r>
              <a:rPr lang="en-US" dirty="0" err="1" smtClean="0">
                <a:latin typeface="Bookman Old Style" panose="02050604050505020204" pitchFamily="18" charset="0"/>
                <a:ea typeface="Bookman Old Style" panose="02050604050505020204" pitchFamily="18" charset="0"/>
                <a:cs typeface="Bookman Old Style" panose="02050604050505020204" pitchFamily="18" charset="0"/>
              </a:rPr>
              <a:t>Centres</a:t>
            </a:r>
            <a:r>
              <a:rPr lang="en-US" dirty="0" smtClean="0">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1200" dirty="0" smtClean="0">
              <a:effectLst/>
              <a:latin typeface="Times New Roman" panose="02020603050405020304" pitchFamily="18" charset="0"/>
              <a:ea typeface="Times New Roman" panose="02020603050405020304" pitchFamily="18" charset="0"/>
            </a:endParaRPr>
          </a:p>
          <a:p>
            <a:pPr>
              <a:lnSpc>
                <a:spcPts val="800"/>
              </a:lnSpc>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93980" algn="just">
              <a:lnSpc>
                <a:spcPct val="149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2</a:t>
            </a: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the  time  of  dispatch,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Presi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ing  Office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 </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a:t>
            </a:r>
            <a:r>
              <a:rPr lang="en-US"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advised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compare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ine  number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inscr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bed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metal </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label </a:t>
            </a:r>
            <a:r>
              <a:rPr lang="en-US"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dhesive  stic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also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veri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the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PS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in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icated </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ick</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 compared</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PS</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pc="1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mentioned</a:t>
            </a:r>
            <a:r>
              <a:rPr lang="en-US"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ess</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ag</a:t>
            </a:r>
            <a:r>
              <a:rPr lang="en-US"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epting the EVM.</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Discrepan</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bro</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ht</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ice</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officer</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 cha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dispatch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gement</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nciled.</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45"/>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90805" algn="just">
              <a:lnSpc>
                <a:spcPct val="149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3</a:t>
            </a: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the dispersal center a special counter should operate for ‘Training on Demand</a:t>
            </a: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7648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909" y="0"/>
            <a:ext cx="11849100" cy="6721071"/>
          </a:xfrm>
          <a:prstGeom prst="rect">
            <a:avLst/>
          </a:prstGeom>
        </p:spPr>
        <p:txBody>
          <a:bodyPr wrap="square">
            <a:spAutoFit/>
          </a:bodyPr>
          <a:lstStyle/>
          <a:p>
            <a:pPr marL="63500" marR="96520" algn="just">
              <a:lnSpc>
                <a:spcPct val="148000"/>
              </a:lnSpc>
              <a:spcBef>
                <a:spcPts val="0"/>
              </a:spcBef>
              <a:spcAft>
                <a:spcPts val="0"/>
              </a:spcAft>
            </a:pP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4</a:t>
            </a:r>
            <a:r>
              <a:rPr lang="en-US" sz="2000" b="1" dirty="0" smtClean="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Reserve EVMs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should be allocated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Sector</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rs</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under</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due record and they </a:t>
            </a:r>
            <a:r>
              <a:rPr lang="en-US" spc="5" dirty="0">
                <a:latin typeface="Bookman Old Style" panose="02050604050505020204" pitchFamily="18" charset="0"/>
                <a:ea typeface="Bookman Old Style" panose="02050604050505020204" pitchFamily="18" charset="0"/>
                <a:cs typeface="Bookman Old Style" panose="02050604050505020204" pitchFamily="18" charset="0"/>
              </a:rPr>
              <a:t>w</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ill</a:t>
            </a:r>
            <a:r>
              <a:rPr lang="en-US" spc="5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m</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int</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in a </a:t>
            </a:r>
            <a:r>
              <a:rPr lang="en-US" spc="3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re</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g</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ister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92710" indent="48895" algn="just">
              <a:lnSpc>
                <a:spcPct val="149000"/>
              </a:lnSpc>
              <a:spcBef>
                <a:spcPts val="0"/>
              </a:spcBef>
              <a:spcAft>
                <a:spcPts val="0"/>
              </a:spcAft>
            </a:pP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5</a:t>
            </a:r>
            <a:r>
              <a:rPr lang="en-US" sz="2000" b="1" dirty="0" smtClean="0">
                <a:latin typeface="Bookman Old Style" panose="02050604050505020204" pitchFamily="18" charset="0"/>
                <a:ea typeface="Bookman Old Style" panose="02050604050505020204" pitchFamily="18" charset="0"/>
                <a:cs typeface="Bookman Old Style" panose="02050604050505020204" pitchFamily="18" charset="0"/>
              </a:rPr>
              <a:t>.Deployment </a:t>
            </a: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plan of ECIL/BEL engineers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should also be made on P-3 day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cluster of sectors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facilitate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quick</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movement of the 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hnicians on the poll day in case of any reported failu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of EVM.</a:t>
            </a:r>
            <a:endParaRPr lang="en-US" sz="1200" dirty="0" smtClean="0">
              <a:effectLst/>
              <a:latin typeface="Times New Roman" panose="02020603050405020304" pitchFamily="18" charset="0"/>
              <a:ea typeface="Times New Roman" panose="02020603050405020304" pitchFamily="18" charset="0"/>
            </a:endParaRPr>
          </a:p>
          <a:p>
            <a:pPr marL="76200" marR="89535" algn="just">
              <a:lnSpc>
                <a:spcPct val="149000"/>
              </a:lnSpc>
              <a:spcBef>
                <a:spcPts val="130"/>
              </a:spcBef>
              <a:spcAft>
                <a:spcPts val="0"/>
              </a:spcAft>
            </a:pP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6</a:t>
            </a:r>
            <a:r>
              <a:rPr lang="en-US" sz="2000" b="1" dirty="0" smtClean="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b="1" dirty="0">
                <a:latin typeface="Bookman Old Style" panose="02050604050505020204" pitchFamily="18" charset="0"/>
                <a:ea typeface="Bookman Old Style" panose="02050604050505020204" pitchFamily="18" charset="0"/>
                <a:cs typeface="Bookman Old Style" panose="02050604050505020204" pitchFamily="18" charset="0"/>
              </a:rPr>
              <a:t>Standing Instructions to Zonal/Sector/Area Officers regarding EVMs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Followi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pc="3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pc="3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VMs  move  on </a:t>
            </a:r>
            <a:r>
              <a:rPr lang="en-US"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ith</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a:t>
            </a:r>
            <a:r>
              <a:rPr lang="en-US"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 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ctor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Z</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a:t>
            </a:r>
            <a:r>
              <a:rPr lang="en-US"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smtClean="0">
              <a:effectLst/>
              <a:latin typeface="Times New Roman" panose="02020603050405020304" pitchFamily="18" charset="0"/>
              <a:ea typeface="Times New Roman" panose="02020603050405020304" pitchFamily="18" charset="0"/>
            </a:endParaRPr>
          </a:p>
          <a:p>
            <a:pPr>
              <a:lnSpc>
                <a:spcPts val="800"/>
              </a:lnSpc>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76200" marR="96520" algn="just">
              <a:lnSpc>
                <a:spcPct val="148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Category</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led</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EVMs-VVPATs</a:t>
            </a:r>
            <a:r>
              <a:rPr lang="en-US"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hese</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stored</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trong</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room</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 per procedure.</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76200" marR="93980"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Categ</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ry</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ive po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led</a:t>
            </a:r>
            <a:r>
              <a:rPr lang="en-US"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EVMs-VVPATs</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which</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ef</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ctive</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aft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 votes</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rded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hese</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stored</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room</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 procedure.</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0"/>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76200" marR="92075"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Category</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ive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unp</a:t>
            </a:r>
            <a:r>
              <a:rPr lang="en-US" spc="1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lled</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EVMs-VVPATs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which</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d</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ective b</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fore commenc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ment of</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epla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stored</a:t>
            </a:r>
            <a:r>
              <a:rPr lang="en-US"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separately</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room other than strong room.</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40"/>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76200" marR="90805"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Category</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sed</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EVMs-VVPATs</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EVMs</a:t>
            </a:r>
            <a:r>
              <a:rPr lang="en-US" spc="1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which</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tor</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a:t>
            </a:r>
            <a:r>
              <a:rPr lang="en-US"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sed</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ual</a:t>
            </a:r>
            <a:r>
              <a:rPr lang="en-US"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stored</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separately</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room</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other than strong room.</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7039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908" y="194121"/>
            <a:ext cx="11845637" cy="6078587"/>
          </a:xfrm>
          <a:prstGeom prst="rect">
            <a:avLst/>
          </a:prstGeom>
        </p:spPr>
        <p:txBody>
          <a:bodyPr wrap="square">
            <a:spAutoFit/>
          </a:bodyPr>
          <a:lstStyle/>
          <a:p>
            <a:pPr marL="335280" marR="0">
              <a:spcBef>
                <a:spcPts val="130"/>
              </a:spcBef>
              <a:spcAft>
                <a:spcPts val="0"/>
              </a:spcAft>
            </a:pP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spc="1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.EXPENDITURE</a:t>
            </a:r>
            <a:r>
              <a:rPr lang="en-US" sz="1600" spc="-1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 M</a:t>
            </a: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ONITORIN</a:t>
            </a:r>
            <a:r>
              <a:rPr lang="en-US" sz="1600" spc="5"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100" dirty="0" smtClean="0">
              <a:solidFill>
                <a:srgbClr val="C00000"/>
              </a:solidFill>
              <a:effectLst/>
              <a:latin typeface="Times New Roman" panose="02020603050405020304" pitchFamily="18" charset="0"/>
              <a:ea typeface="Times New Roman" panose="02020603050405020304" pitchFamily="18" charset="0"/>
            </a:endParaRPr>
          </a:p>
          <a:p>
            <a:pPr>
              <a:lnSpc>
                <a:spcPts val="5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1000"/>
              </a:lnSpc>
            </a:pPr>
            <a:r>
              <a:rPr lang="en-US" sz="1050" dirty="0" smtClean="0">
                <a:effectLst/>
                <a:latin typeface="Times New Roman" panose="02020603050405020304" pitchFamily="18" charset="0"/>
                <a:ea typeface="Times New Roman" panose="02020603050405020304" pitchFamily="18" charset="0"/>
              </a:rPr>
              <a:t> </a:t>
            </a:r>
          </a:p>
          <a:p>
            <a:pPr marL="520700" marR="0">
              <a:spcBef>
                <a:spcPts val="0"/>
              </a:spcBef>
              <a:spcAft>
                <a:spcPts val="0"/>
              </a:spcAft>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1. Schedule of Inspection of Expenditure Registers of Candidates:</a:t>
            </a:r>
          </a:p>
          <a:p>
            <a:pPr>
              <a:lnSpc>
                <a:spcPts val="5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1000"/>
              </a:lnSpc>
            </a:pPr>
            <a:r>
              <a:rPr lang="en-US" sz="1050" dirty="0" smtClean="0">
                <a:effectLst/>
                <a:latin typeface="Times New Roman" panose="02020603050405020304" pitchFamily="18" charset="0"/>
                <a:ea typeface="Times New Roman" panose="02020603050405020304" pitchFamily="18" charset="0"/>
              </a:rPr>
              <a:t> </a:t>
            </a:r>
          </a:p>
          <a:p>
            <a:pPr marL="349250" marR="48260"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Under</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existing</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provisions,</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prepares</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schedule</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inspection of Expenditure Reg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ster of each candid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te by the Expendit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 Observer. </a:t>
            </a:r>
          </a:p>
          <a:p>
            <a:pPr marL="349250" marR="48260" indent="-285750" algn="just">
              <a:lnSpc>
                <a:spcPct val="150000"/>
              </a:lnSpc>
              <a:spcBef>
                <a:spcPts val="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candidate is 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quired to produce the register either in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erson or through his election agent or any other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 duly autho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ized by him before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Expenditure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nspection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least  three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times during the campaign period. </a:t>
            </a:r>
          </a:p>
          <a:p>
            <a:pPr marL="349250" marR="48260"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Since the gap between two inspections should</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least</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hree</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days,</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2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planned</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000"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manner that the last inspection is fixed on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 day. </a:t>
            </a:r>
          </a:p>
          <a:p>
            <a:pPr marL="349250" marR="48260" indent="-285750" algn="just">
              <a:lnSpc>
                <a:spcPct val="150000"/>
              </a:lnSpc>
              <a:spcBef>
                <a:spcPts val="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his schedule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hall be given wide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publicity</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ugh</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Press.</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venience,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each candidate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timing of inspection may be specified between 10.A.M to 5 P.M. </a:t>
            </a:r>
          </a:p>
          <a:p>
            <a:pPr marL="349250" marR="48260" indent="-285750" algn="just">
              <a:lnSpc>
                <a:spcPct val="150000"/>
              </a:lnSpc>
              <a:spcBef>
                <a:spcPts val="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inspection</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done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either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office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room</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R.O.</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 other conference room/office chamber.</a:t>
            </a:r>
            <a:endParaRPr lang="en-US" sz="1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2622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9120" y="383339"/>
            <a:ext cx="11429999" cy="6224781"/>
          </a:xfrm>
          <a:prstGeom prst="rect">
            <a:avLst/>
          </a:prstGeom>
        </p:spPr>
        <p:txBody>
          <a:bodyPr wrap="square">
            <a:spAutoFit/>
          </a:bodyPr>
          <a:lstStyle/>
          <a:p>
            <a:pPr marL="63500" marR="48260" algn="ctr">
              <a:lnSpc>
                <a:spcPct val="150000"/>
              </a:lnSpc>
              <a:spcBef>
                <a:spcPts val="130"/>
              </a:spcBef>
              <a:spcAft>
                <a:spcPts val="0"/>
              </a:spcAft>
            </a:pPr>
            <a:r>
              <a:rPr lang="en-US" sz="2400" b="1"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Objective of th</a:t>
            </a:r>
            <a:r>
              <a:rPr lang="en-US" sz="2400" b="1" dirty="0" smtClean="0">
                <a:latin typeface="Bookman Old Style" panose="02050604050505020204" pitchFamily="18" charset="0"/>
                <a:ea typeface="Bookman Old Style" panose="02050604050505020204" pitchFamily="18" charset="0"/>
                <a:cs typeface="Bookman Old Style" panose="02050604050505020204" pitchFamily="18" charset="0"/>
              </a:rPr>
              <a:t>e SOP</a:t>
            </a:r>
            <a:endParaRPr lang="en-US" dirty="0">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48260" algn="just">
              <a:lnSpc>
                <a:spcPct val="150000"/>
              </a:lnSpc>
              <a:spcBef>
                <a:spcPts val="130"/>
              </a:spcBef>
              <a:spcAft>
                <a:spcPts val="0"/>
              </a:spcAft>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approa</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hes</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its</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culmination,</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becomes</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impor</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ant</a:t>
            </a:r>
            <a:r>
              <a:rPr lang="en-US" sz="24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crucial for</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inistration</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take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actions</a:t>
            </a:r>
            <a:r>
              <a:rPr lang="en-US" sz="24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v</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ry</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coherent</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time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bound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manner </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consonance wi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provisions</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statutes</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instructions of the Commission, to ensure free and fair election.  </a:t>
            </a:r>
          </a:p>
          <a:p>
            <a:pPr marL="63500" marR="48260" algn="just">
              <a:lnSpc>
                <a:spcPct val="150000"/>
              </a:lnSpc>
              <a:spcBef>
                <a:spcPts val="130"/>
              </a:spcBef>
              <a:spcAft>
                <a:spcPts val="0"/>
              </a:spcAft>
            </a:pPr>
            <a:endParaRPr lang="en-US" sz="2400" spc="-10" dirty="0">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48260" algn="just">
              <a:lnSpc>
                <a:spcPct val="150000"/>
              </a:lnSpc>
              <a:spcBef>
                <a:spcPts val="130"/>
              </a:spcBef>
              <a:spcAft>
                <a:spcPts val="0"/>
              </a:spcAft>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last  72  hours  prior  to elections which include the campaign period, non campaign period and poll period is very c</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 and requires advance pl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nning,</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meticulous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implementation of essentials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meet the challenge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free and fair elections.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2524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908" y="194121"/>
            <a:ext cx="11845637" cy="5642570"/>
          </a:xfrm>
          <a:prstGeom prst="rect">
            <a:avLst/>
          </a:prstGeom>
        </p:spPr>
        <p:txBody>
          <a:bodyPr wrap="square">
            <a:spAutoFit/>
          </a:bodyPr>
          <a:lstStyle/>
          <a:p>
            <a:pPr marL="335280" marR="0">
              <a:spcBef>
                <a:spcPts val="130"/>
              </a:spcBef>
              <a:spcAft>
                <a:spcPts val="0"/>
              </a:spcAft>
            </a:pP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spc="1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.EXPENDITURE</a:t>
            </a:r>
            <a:r>
              <a:rPr lang="en-US" sz="1600" spc="-1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 M</a:t>
            </a: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ONITORIN</a:t>
            </a:r>
            <a:r>
              <a:rPr lang="en-US" sz="1600" spc="5"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z="16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100" dirty="0" smtClean="0">
              <a:solidFill>
                <a:srgbClr val="C00000"/>
              </a:solidFill>
              <a:effectLst/>
              <a:latin typeface="Times New Roman" panose="02020603050405020304" pitchFamily="18" charset="0"/>
              <a:ea typeface="Times New Roman" panose="02020603050405020304" pitchFamily="18" charset="0"/>
            </a:endParaRPr>
          </a:p>
          <a:p>
            <a:pPr>
              <a:lnSpc>
                <a:spcPts val="5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1000"/>
              </a:lnSpc>
            </a:pPr>
            <a:r>
              <a:rPr lang="en-US" sz="1050" dirty="0" smtClean="0">
                <a:effectLst/>
                <a:latin typeface="Times New Roman" panose="02020603050405020304" pitchFamily="18" charset="0"/>
                <a:ea typeface="Times New Roman" panose="02020603050405020304" pitchFamily="18" charset="0"/>
              </a:rPr>
              <a:t> </a:t>
            </a:r>
          </a:p>
          <a:p>
            <a:pPr>
              <a:lnSpc>
                <a:spcPts val="1000"/>
              </a:lnSpc>
            </a:pPr>
            <a:endParaRPr lang="en-US" sz="1050" dirty="0" smtClean="0">
              <a:effectLst/>
              <a:latin typeface="Times New Roman" panose="02020603050405020304" pitchFamily="18" charset="0"/>
              <a:ea typeface="Times New Roman" panose="02020603050405020304" pitchFamily="18" charset="0"/>
            </a:endParaRPr>
          </a:p>
          <a:p>
            <a:pPr marL="520700"/>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2. Prohibitory Activities:</a:t>
            </a:r>
          </a:p>
          <a:p>
            <a:pPr>
              <a:lnSpc>
                <a:spcPts val="7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349250" marR="434975" indent="-285750">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Checking distribution of cash by candidates/political parties along with disbursement of wages under any Government scheme.</a:t>
            </a:r>
          </a:p>
          <a:p>
            <a:pPr marL="349250" marR="434975" indent="-285750">
              <a:lnSpc>
                <a:spcPct val="150000"/>
              </a:lnSpc>
              <a:spcBef>
                <a:spcPts val="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is to be noted that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while poor people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 not put to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hards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ip due to the</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Model</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Code</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Conduct,</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ursement</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ash</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z="2000"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political parties / candidates in addition to wages to which the workers are entitled under the scheme,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 not permissible. </a:t>
            </a:r>
          </a:p>
          <a:p>
            <a:pPr marL="349250" marR="434975" indent="-285750">
              <a:lnSpc>
                <a:spcPct val="150000"/>
              </a:lnSpc>
              <a:spcBef>
                <a:spcPts val="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District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Officers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monitor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disbursement of wages (arrear or advance) and other benefi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under Government schemes so as to ensure that there is no payment of cash or gift article by any candidate/ political</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party</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along</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wages</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der</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scheme.</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p:txBody>
      </p:sp>
    </p:spTree>
    <p:extLst>
      <p:ext uri="{BB962C8B-B14F-4D97-AF65-F5344CB8AC3E}">
        <p14:creationId xmlns:p14="http://schemas.microsoft.com/office/powerpoint/2010/main" val="254653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909" y="0"/>
            <a:ext cx="11720945" cy="6360780"/>
          </a:xfrm>
          <a:prstGeom prst="rect">
            <a:avLst/>
          </a:prstGeom>
        </p:spPr>
        <p:txBody>
          <a:bodyPr wrap="square">
            <a:spAutoFit/>
          </a:bodyPr>
          <a:lstStyle/>
          <a:p>
            <a:pPr marL="63500" marR="0">
              <a:spcBef>
                <a:spcPts val="25"/>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onitoring and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Surveillance Activities by the Flying Squad and Static Surveillance Team:</a:t>
            </a:r>
            <a:endParaRPr lang="en-US" sz="1200" dirty="0" smtClean="0">
              <a:effectLst/>
              <a:latin typeface="Times New Roman" panose="02020603050405020304" pitchFamily="18" charset="0"/>
              <a:ea typeface="Times New Roman" panose="02020603050405020304" pitchFamily="18" charset="0"/>
            </a:endParaRPr>
          </a:p>
          <a:p>
            <a:pPr>
              <a:lnSpc>
                <a:spcPts val="1400"/>
              </a:lnSpc>
              <a:spcBef>
                <a:spcPts val="95"/>
              </a:spcBef>
            </a:pPr>
            <a:r>
              <a:rPr lang="en-US" sz="2000" dirty="0" smtClean="0">
                <a:effectLst/>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lnSpc>
                <a:spcPts val="1400"/>
              </a:lnSpc>
              <a:spcBef>
                <a:spcPts val="95"/>
              </a:spcBef>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SOP for Flying Squad &amp; Static Surveillance Team</a:t>
            </a:r>
            <a:endParaRPr lang="en-US" sz="1200" dirty="0" smtClean="0">
              <a:effectLst/>
              <a:latin typeface="Times New Roman" panose="02020603050405020304" pitchFamily="18" charset="0"/>
              <a:ea typeface="Times New Roman" panose="02020603050405020304" pitchFamily="18" charset="0"/>
            </a:endParaRPr>
          </a:p>
          <a:p>
            <a:pPr>
              <a:lnSpc>
                <a:spcPts val="1000"/>
              </a:lnSpc>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r>
            <a:b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b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lnSpc>
                <a:spcPts val="1000"/>
              </a:lnSpc>
            </a:pPr>
            <a:r>
              <a:rPr lang="en-US" sz="1200" dirty="0" smtClean="0">
                <a:effectLst/>
                <a:latin typeface="Times New Roman" panose="02020603050405020304" pitchFamily="18" charset="0"/>
                <a:ea typeface="Times New Roman" panose="02020603050405020304" pitchFamily="18" charset="0"/>
              </a:rPr>
              <a:t> </a:t>
            </a:r>
          </a:p>
          <a:p>
            <a:pPr marL="520700" marR="50800"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hough</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one</a:t>
            </a:r>
            <a:r>
              <a:rPr lang="en-US"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FS</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eam</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each</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a:t>
            </a:r>
            <a:r>
              <a:rPr lang="en-US"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ment</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functions</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 of</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announcement</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ontinue</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complet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 it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has been stress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by the Commissi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that there shall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three or more  Flying  Squads  (FS)  in  each  As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embly</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Constituency/Segment from P-3 day that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 continue function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 till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completion of</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Flying Squad shall :</a:t>
            </a:r>
            <a:endParaRPr lang="en-US" sz="1200" dirty="0" smtClean="0">
              <a:effectLst/>
              <a:latin typeface="Times New Roman" panose="02020603050405020304" pitchFamily="18" charset="0"/>
              <a:ea typeface="Times New Roman" panose="02020603050405020304" pitchFamily="18" charset="0"/>
            </a:endParaRPr>
          </a:p>
          <a:p>
            <a:pPr marL="153670" marR="0">
              <a:spcBef>
                <a:spcPts val="15"/>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attend to all model code of conduct violations and related complaints;</a:t>
            </a:r>
            <a:endParaRPr lang="en-US" sz="1200" dirty="0" smtClean="0">
              <a:effectLst/>
              <a:latin typeface="Times New Roman" panose="02020603050405020304" pitchFamily="18" charset="0"/>
              <a:ea typeface="Times New Roman" panose="02020603050405020304" pitchFamily="18" charset="0"/>
            </a:endParaRPr>
          </a:p>
          <a:p>
            <a:pPr>
              <a:lnSpc>
                <a:spcPts val="500"/>
              </a:lnSpc>
              <a:spcBef>
                <a:spcPts val="20"/>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lnSpc>
                <a:spcPts val="1000"/>
              </a:lnSpc>
            </a:pPr>
            <a:r>
              <a:rPr lang="en-US" sz="1200" dirty="0" smtClean="0">
                <a:effectLst/>
                <a:latin typeface="Times New Roman" panose="02020603050405020304" pitchFamily="18" charset="0"/>
                <a:ea typeface="Times New Roman" panose="02020603050405020304" pitchFamily="18" charset="0"/>
              </a:rPr>
              <a:t> </a:t>
            </a:r>
          </a:p>
          <a:p>
            <a:pPr marL="243840" marR="48895" indent="-82550"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 attend to all 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mplaints of threat,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ntimidation, movement of antisocial elements,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liquor,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arms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ammunition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large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sum</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cash</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purpose of bribing of electors etc.;</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0"/>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243840" marR="50165" indent="-33655" algn="just">
              <a:lnSpc>
                <a:spcPct val="148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 attend to all complaints regarding election expenditure incurred or authorized by the candidates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i="1"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i="1"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political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arty;</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243840" marR="48895" indent="15240"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videograph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with the help of Video Surveillance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eam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all major rallies, public meet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ngs or other major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xpenses made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litical parties after the announcement of election by  the Commission.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518232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7909"/>
            <a:ext cx="11900263" cy="5747727"/>
          </a:xfrm>
          <a:prstGeom prst="rect">
            <a:avLst/>
          </a:prstGeom>
        </p:spPr>
        <p:txBody>
          <a:bodyPr wrap="square">
            <a:spAutoFit/>
          </a:bodyPr>
          <a:lstStyle/>
          <a:p>
            <a:pPr marL="520700" marR="53340" algn="just"/>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In order to facilitate the functioning of Flying Squads during the last 72 hours ,the contact numbers of Magistrate as head of the FS and other officials in FS shall be provided to the Complaint Monitoring Control Room, Call Centre, RO, DEO, General Observer, Police Observer, Expenditure Observer and Assistant Expenditure Observer.</a:t>
            </a:r>
          </a:p>
          <a:p>
            <a:pPr marL="63500" marR="49530" indent="457200" algn="just">
              <a:lnSpc>
                <a:spcPct val="150000"/>
              </a:lnSpc>
              <a:spcBef>
                <a:spcPts val="30"/>
              </a:spcBef>
              <a:spcAft>
                <a:spcPts val="0"/>
              </a:spcAft>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Magistrate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FS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will  ensure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prop</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procedure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 followed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there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law</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order problem.</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entire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proceeding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be video recorded.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ln charge Officer of FS shall also fi</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complaints/</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F.l.R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immediately against :</a:t>
            </a:r>
            <a:endParaRPr lang="en-US" sz="1400" dirty="0" smtClean="0">
              <a:effectLst/>
              <a:latin typeface="Times New Roman" panose="02020603050405020304" pitchFamily="18" charset="0"/>
              <a:ea typeface="Times New Roman" panose="02020603050405020304" pitchFamily="18" charset="0"/>
            </a:endParaRPr>
          </a:p>
          <a:p>
            <a:pPr marL="63500" marR="2343785" algn="just">
              <a:spcBef>
                <a:spcPts val="25"/>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the persons, receiving and giving bribe; and</a:t>
            </a:r>
            <a:endParaRPr lang="en-US" sz="14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1001395" algn="just">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(ii) any other person from whom contraband items are seized, or</a:t>
            </a:r>
            <a:endParaRPr lang="en-US" sz="14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871220" algn="just">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(iii) any other antisocial elements found engaged in illegal activity.</a:t>
            </a:r>
            <a:endParaRPr lang="en-US" sz="14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48895" algn="just">
              <a:lnSpc>
                <a:spcPct val="150000"/>
              </a:lnSpc>
              <a:spcBef>
                <a:spcPts val="0"/>
              </a:spcBef>
              <a:spcAft>
                <a:spcPts val="0"/>
              </a:spcAft>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opy of 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plaint/F</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 shall be displayed on the no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ice board of 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R. 0. for public information</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be sent to the DEO,</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General Observer, Expenditure Observer</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Police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Expenditu</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Observer</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mention it in 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hadow Observation Register, if it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links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ith any candidate's election expenditure.</a:t>
            </a:r>
            <a:endParaRPr lang="en-US" sz="1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8678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645" y="415875"/>
            <a:ext cx="11752119" cy="5722079"/>
          </a:xfrm>
          <a:prstGeom prst="rect">
            <a:avLst/>
          </a:prstGeom>
        </p:spPr>
        <p:txBody>
          <a:bodyPr wrap="square">
            <a:spAutoFit/>
          </a:bodyPr>
          <a:lstStyle/>
          <a:p>
            <a:pPr marL="406400" marR="46355" indent="-342900" algn="just">
              <a:lnSpc>
                <a:spcPct val="150000"/>
              </a:lnSpc>
              <a:spcBef>
                <a:spcPts val="3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Booth Level</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Awareness Groups (BAGs)' may also provide information on any such </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malpractices to </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Flying Squad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406400" marR="46355" indent="-342900" algn="just">
              <a:lnSpc>
                <a:spcPct val="150000"/>
              </a:lnSpc>
              <a:spcBef>
                <a:spcPts val="30"/>
              </a:spcBef>
              <a:spcAft>
                <a:spcPts val="0"/>
              </a:spcAft>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DEO sha</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 also</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repeat</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exercise of</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distributing</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pamphlets</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through</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flying</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squad again on P-3 day to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day stating that ‘as the campaigning period for this election</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has</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ended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about</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end,</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igilance</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through</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FS</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has been</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increased</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hence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nybody carrying</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cash</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exceeding</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Rs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50,000</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 also carry all sup</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orting documents along with it and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it is again reiterated</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brib</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cases</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at/intimidation</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lectors</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z="20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 only</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electoral</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but</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also</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unis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able</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under</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ndian</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nal</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Code</a:t>
            </a:r>
            <a:r>
              <a:rPr lang="en-US" sz="2000" spc="3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hence everybody 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ould refrain from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uch activities and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k</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nowledge of any such incidence should be reported for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hwith.</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406400" marR="46355" indent="-342900" algn="just">
              <a:lnSpc>
                <a:spcPct val="150000"/>
              </a:lnSpc>
              <a:spcBef>
                <a:spcPts val="3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 the vehi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les used by the Flying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Squads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be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fitted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ideo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cameras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a:t>
            </a:r>
            <a:r>
              <a:rPr lang="en-US" sz="2000" spc="1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GPS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locator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recording the interc</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ption made by the Flying Squads.</a:t>
            </a:r>
            <a:endParaRPr lang="en-US" sz="14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1660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645" y="415875"/>
            <a:ext cx="11752119" cy="5537413"/>
          </a:xfrm>
          <a:prstGeom prst="rect">
            <a:avLst/>
          </a:prstGeom>
        </p:spPr>
        <p:txBody>
          <a:bodyPr wrap="square">
            <a:spAutoFit/>
          </a:bodyPr>
          <a:lstStyle/>
          <a:p>
            <a:pPr marL="63500" marR="3336925" algn="just">
              <a:spcBef>
                <a:spcPts val="30"/>
              </a:spcBef>
              <a:spcAft>
                <a:spcPts val="0"/>
              </a:spcAft>
            </a:pPr>
            <a:r>
              <a:rPr lang="en-US" sz="2400" dirty="0" smtClean="0">
                <a:solidFill>
                  <a:srgbClr val="1D1317"/>
                </a:solidFill>
                <a:effectLst/>
                <a:latin typeface="Bookman Old Style" panose="02050604050505020204" pitchFamily="18" charset="0"/>
                <a:ea typeface="Bookman Old Style" panose="02050604050505020204" pitchFamily="18" charset="0"/>
                <a:cs typeface="Bookman Old Style" panose="02050604050505020204" pitchFamily="18" charset="0"/>
              </a:rPr>
              <a:t>4. St</a:t>
            </a:r>
            <a:r>
              <a:rPr lang="en-US" sz="2400" dirty="0" smtClean="0">
                <a:solidFill>
                  <a:srgbClr val="352B2D"/>
                </a:solidFill>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solidFill>
                  <a:srgbClr val="1D1317"/>
                </a:solidFill>
                <a:effectLst/>
                <a:latin typeface="Bookman Old Style" panose="02050604050505020204" pitchFamily="18" charset="0"/>
                <a:ea typeface="Bookman Old Style" panose="02050604050505020204" pitchFamily="18" charset="0"/>
                <a:cs typeface="Bookman Old Style" panose="02050604050505020204" pitchFamily="18" charset="0"/>
              </a:rPr>
              <a:t>ti</a:t>
            </a:r>
            <a:r>
              <a:rPr lang="en-US" sz="2400" dirty="0" smtClean="0">
                <a:solidFill>
                  <a:srgbClr val="352B2D"/>
                </a:solidFill>
                <a:effectLst/>
                <a:latin typeface="Bookman Old Style" panose="02050604050505020204" pitchFamily="18" charset="0"/>
                <a:ea typeface="Bookman Old Style" panose="02050604050505020204" pitchFamily="18" charset="0"/>
                <a:cs typeface="Bookman Old Style" panose="02050604050505020204" pitchFamily="18" charset="0"/>
              </a:rPr>
              <a:t>c </a:t>
            </a:r>
            <a:r>
              <a:rPr lang="en-US" sz="2400" dirty="0" smtClean="0">
                <a:solidFill>
                  <a:srgbClr val="1D1317"/>
                </a:solidFill>
                <a:effectLst/>
                <a:latin typeface="Bookman Old Style" panose="02050604050505020204" pitchFamily="18" charset="0"/>
                <a:ea typeface="Bookman Old Style" panose="02050604050505020204" pitchFamily="18" charset="0"/>
                <a:cs typeface="Bookman Old Style" panose="02050604050505020204" pitchFamily="18" charset="0"/>
              </a:rPr>
              <a:t>Surv</a:t>
            </a:r>
            <a:r>
              <a:rPr lang="en-US" sz="2400" dirty="0" smtClean="0">
                <a:solidFill>
                  <a:srgbClr val="352B2D"/>
                </a:solidFill>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solidFill>
                  <a:srgbClr val="1D1317"/>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solidFill>
                  <a:srgbClr val="0D0408"/>
                </a:solidFill>
                <a:effectLst/>
                <a:latin typeface="Bookman Old Style" panose="02050604050505020204" pitchFamily="18" charset="0"/>
                <a:ea typeface="Bookman Old Style" panose="02050604050505020204" pitchFamily="18" charset="0"/>
                <a:cs typeface="Bookman Old Style" panose="02050604050505020204" pitchFamily="18" charset="0"/>
              </a:rPr>
              <a:t>ll</a:t>
            </a:r>
            <a:r>
              <a:rPr lang="en-US" sz="2400" dirty="0" smtClean="0">
                <a:solidFill>
                  <a:srgbClr val="352B2D"/>
                </a:solidFill>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solidFill>
                  <a:srgbClr val="1D1317"/>
                </a:solidFill>
                <a:effectLst/>
                <a:latin typeface="Bookman Old Style" panose="02050604050505020204" pitchFamily="18" charset="0"/>
                <a:ea typeface="Bookman Old Style" panose="02050604050505020204" pitchFamily="18" charset="0"/>
                <a:cs typeface="Bookman Old Style" panose="02050604050505020204" pitchFamily="18" charset="0"/>
              </a:rPr>
              <a:t>nce </a:t>
            </a:r>
            <a:r>
              <a:rPr lang="en-US" sz="2400" spc="5" dirty="0" smtClean="0">
                <a:solidFill>
                  <a:srgbClr val="1D1317"/>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solidFill>
                  <a:srgbClr val="352B2D"/>
                </a:solidFill>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solidFill>
                  <a:srgbClr val="1D1317"/>
                </a:solidFill>
                <a:effectLst/>
                <a:latin typeface="Bookman Old Style" panose="02050604050505020204" pitchFamily="18" charset="0"/>
                <a:ea typeface="Bookman Old Style" panose="02050604050505020204" pitchFamily="18" charset="0"/>
                <a:cs typeface="Bookman Old Style" panose="02050604050505020204" pitchFamily="18" charset="0"/>
              </a:rPr>
              <a:t>am (SST)</a:t>
            </a:r>
            <a:endParaRPr lang="en-US" sz="16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10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L="406400" marR="48260" indent="-342900" algn="just">
              <a:lnSpc>
                <a:spcPct val="150000"/>
              </a:lnSpc>
              <a:spcBef>
                <a:spcPts val="0"/>
              </a:spcBef>
              <a:spcAft>
                <a:spcPts val="0"/>
              </a:spcAft>
              <a:buFont typeface="Arial" panose="020B0604020202020204" pitchFamily="34" charset="0"/>
              <a:buChar char="•"/>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Static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Surve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llance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eams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ployed   in   each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Assembly Constituency shall be manning the check posts during the last 72 hours to poll</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to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keep</a:t>
            </a:r>
            <a:r>
              <a:rPr lang="en-US" sz="2400" spc="13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watch</a:t>
            </a:r>
            <a:r>
              <a:rPr lang="en-US" sz="2400" spc="13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on</a:t>
            </a:r>
            <a:r>
              <a:rPr lang="en-US" sz="2400" spc="1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m</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ovement</a:t>
            </a:r>
            <a:r>
              <a:rPr lang="en-US" sz="2400" spc="1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3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illi</a:t>
            </a:r>
            <a:r>
              <a:rPr lang="en-US" sz="2400" spc="10" dirty="0">
                <a:latin typeface="Bookman Old Style" panose="02050604050505020204" pitchFamily="18" charset="0"/>
                <a:ea typeface="Bookman Old Style" panose="02050604050505020204" pitchFamily="18" charset="0"/>
                <a:cs typeface="Bookman Old Style" panose="02050604050505020204" pitchFamily="18" charset="0"/>
              </a:rPr>
              <a:t>c</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it</a:t>
            </a:r>
            <a:r>
              <a:rPr lang="en-US" sz="2400" spc="1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liquor,</a:t>
            </a:r>
            <a:r>
              <a:rPr lang="en-US" sz="2400" spc="1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items of</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bribe,</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or</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large</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spc="-10" dirty="0">
                <a:latin typeface="Bookman Old Style" panose="02050604050505020204" pitchFamily="18" charset="0"/>
                <a:ea typeface="Bookman Old Style" panose="02050604050505020204" pitchFamily="18" charset="0"/>
                <a:cs typeface="Bookman Old Style" panose="02050604050505020204" pitchFamily="18" charset="0"/>
              </a:rPr>
              <a:t>m</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ount</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cash,</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arms</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nd</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ammunition</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and also</a:t>
            </a:r>
            <a:r>
              <a:rPr lang="en-US" sz="2400"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movement of antisocial elements in their area.</a:t>
            </a:r>
            <a:endParaRPr lang="en-US" sz="2400" spc="305" dirty="0" smtClean="0">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406400" marR="48260" indent="-342900" algn="just">
              <a:lnSpc>
                <a:spcPct val="150000"/>
              </a:lnSpc>
              <a:spcBef>
                <a:spcPts val="0"/>
              </a:spcBef>
              <a:spcAft>
                <a:spcPts val="0"/>
              </a:spcAft>
              <a:buFont typeface="Arial" panose="020B0604020202020204" pitchFamily="34" charset="0"/>
              <a:buChar char="•"/>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till</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completion</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Process the  number  of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teams  may  be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increased  to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wo  per  police station/</a:t>
            </a:r>
            <a:r>
              <a:rPr lang="en-US" sz="24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Chowki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p>
          <a:p>
            <a:pPr marL="406400" marR="48260" indent="-342900" algn="just">
              <a:lnSpc>
                <a:spcPct val="150000"/>
              </a:lnSpc>
              <a:spcBef>
                <a:spcPts val="0"/>
              </a:spcBef>
              <a:spcAft>
                <a:spcPts val="0"/>
              </a:spcAft>
              <a:buFont typeface="Arial" panose="020B0604020202020204" pitchFamily="34" charset="0"/>
              <a:buChar char="•"/>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entire process of checking shall be captured in video or CC</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 a daily report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sent in due manner.</a:t>
            </a:r>
            <a:endParaRPr lang="en-US" sz="1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75696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737" y="299281"/>
            <a:ext cx="11949545" cy="5496376"/>
          </a:xfrm>
          <a:prstGeom prst="rect">
            <a:avLst/>
          </a:prstGeom>
        </p:spPr>
        <p:txBody>
          <a:bodyPr wrap="square">
            <a:spAutoFit/>
          </a:bodyPr>
          <a:lstStyle/>
          <a:p>
            <a:pPr marL="63500" marR="4267200" algn="just">
              <a:spcBef>
                <a:spcPts val="0"/>
              </a:spcBef>
              <a:spcAft>
                <a:spcPts val="0"/>
              </a:spcAft>
            </a:pPr>
            <a:r>
              <a:rPr lang="en-US" sz="1600"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V. USE OF VEHICLES</a:t>
            </a:r>
          </a:p>
          <a:p>
            <a:pPr>
              <a:lnSpc>
                <a:spcPts val="1400"/>
              </a:lnSpc>
              <a:spcBef>
                <a:spcPts val="45"/>
              </a:spcBef>
            </a:pPr>
            <a:r>
              <a:rPr lang="en-US" sz="1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1696720" algn="just">
              <a:spcBef>
                <a:spcPts val="0"/>
              </a:spcBef>
              <a:spcAft>
                <a:spcPts val="0"/>
              </a:spcAft>
            </a:pP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 campaign by candidates  on P-3 and P-2 day</a:t>
            </a:r>
            <a:endParaRPr lang="en-US" sz="1050" dirty="0" smtClean="0">
              <a:effectLst/>
              <a:latin typeface="Times New Roman" panose="02020603050405020304" pitchFamily="18" charset="0"/>
              <a:ea typeface="Times New Roman" panose="02020603050405020304" pitchFamily="18" charset="0"/>
            </a:endParaRPr>
          </a:p>
          <a:p>
            <a:pPr>
              <a:lnSpc>
                <a:spcPts val="5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1000"/>
              </a:lnSpc>
            </a:pPr>
            <a:r>
              <a:rPr lang="en-US" sz="1050" dirty="0" smtClean="0">
                <a:effectLst/>
                <a:latin typeface="Times New Roman" panose="02020603050405020304" pitchFamily="18" charset="0"/>
                <a:ea typeface="Times New Roman" panose="02020603050405020304" pitchFamily="18" charset="0"/>
              </a:rPr>
              <a:t> </a:t>
            </a:r>
          </a:p>
          <a:p>
            <a:pPr marL="63500" marR="46355" indent="457200" algn="just">
              <a:lnSpc>
                <a:spcPct val="150000"/>
              </a:lnSpc>
              <a:spcBef>
                <a:spcPts val="0"/>
              </a:spcBef>
              <a:spcAft>
                <a:spcPts val="0"/>
              </a:spcAft>
            </a:pP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pc="1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   </a:t>
            </a:r>
            <a:r>
              <a:rPr lang="en-US"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directs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subj</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1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exceptions   mentioned herein,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there</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total   and</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solute</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ban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use</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 vehicles </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campaigning,  </a:t>
            </a:r>
            <a:r>
              <a:rPr lang="en-US"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electioneering or election </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related travel during elections.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clarified   </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ban   on</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   of</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vehicles   w</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   equally apply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the vehicles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 or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States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going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polls </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but whose  vehicles  are  attempted   to be  used</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campaign</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either</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openly</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 clandestinely   </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1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ny</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other</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State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 </a:t>
            </a:r>
          </a:p>
          <a:p>
            <a:pPr marL="63500" marR="46355" indent="457200" algn="just">
              <a:lnSpc>
                <a:spcPct val="150000"/>
              </a:lnSpc>
              <a:spcBef>
                <a:spcPts val="0"/>
              </a:spcBef>
              <a:spcAft>
                <a:spcPts val="0"/>
              </a:spcAft>
            </a:pP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he</a:t>
            </a:r>
            <a:r>
              <a:rPr lang="en-US" spc="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Commission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directs </a:t>
            </a:r>
            <a:r>
              <a:rPr lang="en-US" spc="23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that </a:t>
            </a:r>
            <a:r>
              <a:rPr lang="en-US" spc="23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car</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/vehicles    shall, </a:t>
            </a:r>
            <a:r>
              <a:rPr lang="en-US" spc="23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nder </a:t>
            </a:r>
            <a:r>
              <a:rPr lang="en-US" spc="23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no circumstances,     be</a:t>
            </a:r>
            <a:r>
              <a:rPr lang="en-US" spc="2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allowed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to</a:t>
            </a:r>
            <a:r>
              <a:rPr lang="en-US" spc="2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move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in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convoys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of</a:t>
            </a:r>
            <a:r>
              <a:rPr lang="en-US" spc="2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more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than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ten vehicles, </a:t>
            </a:r>
            <a:r>
              <a:rPr lang="en-US" spc="1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excluding  </a:t>
            </a:r>
            <a:r>
              <a:rPr lang="en-US" spc="1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the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security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vehi</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les.  </a:t>
            </a:r>
            <a:r>
              <a:rPr lang="en-US" spc="18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pc="20" dirty="0">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ll</a:t>
            </a:r>
            <a:r>
              <a:rPr lang="en-US" spc="5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bigger </a:t>
            </a:r>
            <a:r>
              <a:rPr lang="en-US" spc="1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co</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voys </a:t>
            </a:r>
            <a:r>
              <a:rPr lang="en-US" spc="1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exceeding 10</a:t>
            </a:r>
            <a:r>
              <a:rPr lang="en-US" spc="1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(ten)   vehicles  </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shall   be</a:t>
            </a:r>
            <a:r>
              <a:rPr lang="en-US" spc="1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broken   </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p,   even</a:t>
            </a:r>
            <a:r>
              <a:rPr lang="en-US" spc="1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if</a:t>
            </a:r>
            <a:r>
              <a:rPr lang="en-US" spc="1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they   a</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a:t>
            </a:r>
            <a:r>
              <a:rPr lang="en-US" spc="1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carrying   any Minister </a:t>
            </a:r>
            <a:r>
              <a:rPr lang="en-US" spc="4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of Central </a:t>
            </a:r>
            <a:r>
              <a:rPr lang="en-US" spc="6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or State Governme</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t  </a:t>
            </a:r>
            <a:r>
              <a:rPr lang="en-US" spc="9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or any other per</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on. </a:t>
            </a:r>
            <a:r>
              <a:rPr lang="en-US" spc="4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his</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shall, also be subject to any security instructions  </a:t>
            </a:r>
            <a:r>
              <a:rPr lang="en-US" spc="2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issued in respect of any</a:t>
            </a:r>
            <a:r>
              <a:rPr lang="en-US" spc="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such individual.</a:t>
            </a:r>
            <a:endPar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endParaRPr>
          </a:p>
        </p:txBody>
      </p:sp>
    </p:spTree>
    <p:extLst>
      <p:ext uri="{BB962C8B-B14F-4D97-AF65-F5344CB8AC3E}">
        <p14:creationId xmlns:p14="http://schemas.microsoft.com/office/powerpoint/2010/main" val="30387424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740" y="0"/>
            <a:ext cx="11617036" cy="6457473"/>
          </a:xfrm>
          <a:prstGeom prst="rect">
            <a:avLst/>
          </a:prstGeom>
        </p:spPr>
        <p:txBody>
          <a:bodyPr wrap="square">
            <a:spAutoFit/>
          </a:bodyPr>
          <a:lstStyle/>
          <a:p>
            <a:pPr marL="520700" marR="0">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Prohibition on use of vehicle in election campaigning</a:t>
            </a:r>
            <a:endParaRPr lang="en-US" sz="1100" dirty="0" smtClean="0">
              <a:effectLst/>
              <a:latin typeface="Times New Roman" panose="02020603050405020304" pitchFamily="18" charset="0"/>
              <a:ea typeface="Times New Roman" panose="02020603050405020304" pitchFamily="18" charset="0"/>
            </a:endParaRPr>
          </a:p>
          <a:p>
            <a:pPr>
              <a:lnSpc>
                <a:spcPts val="500"/>
              </a:lnSpc>
              <a:spcBef>
                <a:spcPts val="20"/>
              </a:spcBef>
            </a:pPr>
            <a:r>
              <a:rPr lang="en-US" sz="7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a:lnSpc>
                <a:spcPts val="1000"/>
              </a:lnSpc>
            </a:pPr>
            <a:r>
              <a:rPr lang="en-US" sz="1100" dirty="0" smtClean="0">
                <a:effectLst/>
                <a:latin typeface="Times New Roman" panose="02020603050405020304" pitchFamily="18" charset="0"/>
                <a:ea typeface="Times New Roman" panose="02020603050405020304" pitchFamily="18" charset="0"/>
              </a:rPr>
              <a:t> </a:t>
            </a:r>
          </a:p>
          <a:p>
            <a:pPr marL="63500" marR="47625" indent="457200" algn="just">
              <a:lnSpc>
                <a:spcPct val="149000"/>
              </a:lnSpc>
              <a:spcBef>
                <a:spcPts val="0"/>
              </a:spcBef>
              <a:spcAft>
                <a:spcPts val="0"/>
              </a:spcAft>
            </a:pP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hough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here is no limit on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ehicles which a ca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didate may use for  the  electioneering  purpose,  permission  for  use  of  vehicle  as  will  be sought by the cand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dates will be given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the DEO/RO for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pecific period of time having particulars of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vehicles to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used and time 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hedule of such usage. Separate permissions will be given for campaign purpose for up to 48 hours from the clo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of polls and for 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 day. Differ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  colors  of  permi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sion  letters  should</a:t>
            </a:r>
            <a:r>
              <a:rPr lang="en-US" spc="3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issued  for campaigning</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so</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a:t>
            </a:r>
            <a:r>
              <a:rPr lang="en-US"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facilitates</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monitoring</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is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suggested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this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purpose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Permit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issued by</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Distri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Election  Officer  may  be  issued  in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solidFill>
                  <a:srgbClr val="933634"/>
                </a:solidFill>
                <a:effectLst/>
                <a:latin typeface="Bookman Old Style" panose="02050604050505020204" pitchFamily="18" charset="0"/>
                <a:ea typeface="Bookman Old Style" panose="02050604050505020204" pitchFamily="18" charset="0"/>
                <a:cs typeface="Bookman Old Style" panose="02050604050505020204" pitchFamily="18" charset="0"/>
              </a:rPr>
              <a:t>PINK</a:t>
            </a:r>
            <a:r>
              <a:rPr lang="en-US"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the  permit  prepared  by  the Returning Officer</a:t>
            </a:r>
            <a:r>
              <a:rPr lang="en-US" spc="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to be issued in</a:t>
            </a:r>
            <a:r>
              <a:rPr lang="en-US"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solidFill>
                  <a:srgbClr val="FFC000"/>
                </a:solidFill>
                <a:effectLst/>
                <a:latin typeface="Bookman Old Style" panose="02050604050505020204" pitchFamily="18" charset="0"/>
                <a:ea typeface="Bookman Old Style" panose="02050604050505020204" pitchFamily="18" charset="0"/>
                <a:cs typeface="Bookman Old Style" panose="02050604050505020204" pitchFamily="18" charset="0"/>
              </a:rPr>
              <a:t>YELLO</a:t>
            </a:r>
            <a:r>
              <a:rPr lang="en-US" spc="-10" dirty="0" smtClean="0">
                <a:solidFill>
                  <a:srgbClr val="FFC000"/>
                </a:solidFill>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 permit</a:t>
            </a:r>
            <a:r>
              <a:rPr lang="en-US"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from the Chief Electoral Officer, West Bengal will be issued in</a:t>
            </a:r>
            <a:r>
              <a:rPr lang="en-US" spc="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HITE.</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149796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THE POLL DAY, THE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EHICLE PE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RM</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ITS FOR THE</a:t>
            </a:r>
            <a:endParaRPr lang="en-US" sz="1200" dirty="0" smtClean="0">
              <a:effectLst/>
              <a:latin typeface="Times New Roman" panose="02020603050405020304" pitchFamily="18" charset="0"/>
              <a:ea typeface="Times New Roman" panose="02020603050405020304" pitchFamily="18" charset="0"/>
            </a:endParaRPr>
          </a:p>
          <a:p>
            <a:pPr>
              <a:lnSpc>
                <a:spcPts val="1000"/>
              </a:lnSpc>
              <a:spcBef>
                <a:spcPts val="15"/>
              </a:spcBef>
            </a:pPr>
            <a:r>
              <a:rPr lang="en-US" sz="1200" dirty="0" smtClean="0">
                <a:effectLst/>
                <a:latin typeface="Times New Roman" panose="02020603050405020304" pitchFamily="18" charset="0"/>
                <a:ea typeface="Times New Roman" panose="02020603050405020304" pitchFamily="18" charset="0"/>
              </a:rPr>
              <a:t> </a:t>
            </a:r>
          </a:p>
          <a:p>
            <a:pPr marL="63500" marR="2663190"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One vehicle for CAND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own use;</a:t>
            </a:r>
            <a:endParaRPr lang="en-US" sz="1200" dirty="0" smtClean="0">
              <a:effectLst/>
              <a:latin typeface="Times New Roman" panose="02020603050405020304" pitchFamily="18" charset="0"/>
              <a:ea typeface="Times New Roman" panose="02020603050405020304" pitchFamily="18" charset="0"/>
            </a:endParaRPr>
          </a:p>
          <a:p>
            <a:pPr>
              <a:lnSpc>
                <a:spcPts val="1000"/>
              </a:lnSpc>
              <a:spcBef>
                <a:spcPts val="5"/>
              </a:spcBef>
            </a:pPr>
            <a:r>
              <a:rPr lang="en-US" sz="1200" dirty="0" smtClean="0">
                <a:effectLst/>
                <a:latin typeface="Times New Roman" panose="02020603050405020304" pitchFamily="18" charset="0"/>
                <a:ea typeface="Times New Roman" panose="02020603050405020304" pitchFamily="18" charset="0"/>
              </a:rPr>
              <a:t> </a:t>
            </a:r>
          </a:p>
          <a:p>
            <a:pPr marL="63500" marR="2301240"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 One vehicle for the use of his election agent;</a:t>
            </a:r>
            <a:endParaRPr lang="en-US" sz="1200" dirty="0" smtClean="0">
              <a:effectLst/>
              <a:latin typeface="Times New Roman" panose="02020603050405020304" pitchFamily="18" charset="0"/>
              <a:ea typeface="Times New Roman" panose="02020603050405020304" pitchFamily="18" charset="0"/>
            </a:endParaRPr>
          </a:p>
          <a:p>
            <a:pPr>
              <a:lnSpc>
                <a:spcPts val="1000"/>
              </a:lnSpc>
              <a:spcBef>
                <a:spcPts val="15"/>
              </a:spcBef>
            </a:pPr>
            <a:r>
              <a:rPr lang="en-US" sz="1200" dirty="0" smtClean="0">
                <a:effectLst/>
                <a:latin typeface="Times New Roman" panose="02020603050405020304" pitchFamily="18" charset="0"/>
                <a:ea typeface="Times New Roman" panose="02020603050405020304" pitchFamily="18" charset="0"/>
              </a:rPr>
              <a:t> </a:t>
            </a:r>
          </a:p>
          <a:p>
            <a:pPr marL="63500" marR="51435" algn="just">
              <a:lnSpc>
                <a:spcPct val="115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addition, one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ehicle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his workers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party</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kers,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issued by the Returning Officer in</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solidFill>
                  <a:srgbClr val="00AF50"/>
                </a:solidFill>
                <a:effectLst/>
                <a:latin typeface="Bookman Old Style" panose="02050604050505020204" pitchFamily="18" charset="0"/>
                <a:ea typeface="Bookman Old Style" panose="02050604050505020204" pitchFamily="18" charset="0"/>
                <a:cs typeface="Bookman Old Style" panose="02050604050505020204" pitchFamily="18" charset="0"/>
              </a:rPr>
              <a:t>GREEN</a:t>
            </a:r>
            <a:r>
              <a:rPr lang="en-US" dirty="0" smtClean="0">
                <a:solidFill>
                  <a:srgbClr val="475A57"/>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smtClean="0">
              <a:effectLst/>
              <a:latin typeface="Times New Roman" panose="02020603050405020304" pitchFamily="18" charset="0"/>
              <a:ea typeface="Times New Roman" panose="02020603050405020304" pitchFamily="18" charset="0"/>
            </a:endParaRPr>
          </a:p>
          <a:p>
            <a:pPr>
              <a:lnSpc>
                <a:spcPts val="1000"/>
              </a:lnSpc>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r>
            <a:b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br>
            <a:r>
              <a:rPr lang="en-US" sz="1100" dirty="0" smtClean="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870079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646" y="194593"/>
            <a:ext cx="11856027" cy="6650026"/>
          </a:xfrm>
          <a:prstGeom prst="rect">
            <a:avLst/>
          </a:prstGeom>
        </p:spPr>
        <p:txBody>
          <a:bodyPr wrap="square">
            <a:spAutoFit/>
          </a:bodyPr>
          <a:lstStyle/>
          <a:p>
            <a:pPr>
              <a:lnSpc>
                <a:spcPts val="800"/>
              </a:lnSpc>
              <a:spcBef>
                <a:spcPts val="50"/>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48895" indent="457200" algn="just">
              <a:lnSpc>
                <a:spcPct val="149000"/>
              </a:lnSpc>
              <a:spcBef>
                <a:spcPts val="0"/>
              </a:spcBef>
              <a:spcAft>
                <a:spcPts val="0"/>
              </a:spcAft>
            </a:pP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here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intent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a:t>
            </a:r>
            <a:r>
              <a:rPr lang="en-US"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the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part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  </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put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complete  </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ban </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 vehicular </a:t>
            </a:r>
            <a:r>
              <a:rPr lang="en-US"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traffic </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the polling </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genuine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bonafide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purposes  </a:t>
            </a:r>
            <a:r>
              <a:rPr lang="en-US"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other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  </a:t>
            </a:r>
            <a:r>
              <a:rPr lang="en-US"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ollowing  </a:t>
            </a:r>
            <a:r>
              <a:rPr lang="en-US"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types of</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vehicles </a:t>
            </a:r>
            <a:r>
              <a:rPr lang="en-US"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a:t>
            </a:r>
            <a:r>
              <a:rPr lang="en-US"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lowed </a:t>
            </a:r>
            <a:r>
              <a:rPr lang="en-US"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plied </a:t>
            </a:r>
            <a:r>
              <a:rPr lang="en-US"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 :</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45"/>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52070" algn="just">
              <a:lnSpc>
                <a:spcPct val="148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Private vehicles being used by the owners for their private use, not connected with elections;</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46355"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     </a:t>
            </a:r>
            <a:r>
              <a:rPr lang="en-US" spc="1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Private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vehicles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being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used by owners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either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themselves </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members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their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wn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family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a:t>
            </a:r>
            <a:r>
              <a:rPr lang="en-US" spc="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exerci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their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franchise,  </a:t>
            </a:r>
            <a:r>
              <a:rPr lang="en-US"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but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going</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anywhere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within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radius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meters of a polling  station;</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0"/>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50165"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    Vehicles    used</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essential  </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services  </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namely  </a:t>
            </a:r>
            <a:r>
              <a:rPr lang="en-US"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hosp</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tal  </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vans, ambulance,  </a:t>
            </a:r>
            <a:r>
              <a:rPr lang="en-US" spc="2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milk</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vans,</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water  </a:t>
            </a:r>
            <a:r>
              <a:rPr lang="en-US"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tankers,  </a:t>
            </a:r>
            <a:r>
              <a:rPr lang="en-US" spc="2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electricity     emergency  </a:t>
            </a:r>
            <a:r>
              <a:rPr lang="en-US" spc="2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duty vans, police   on duty,   officers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election duty;</a:t>
            </a:r>
            <a:endParaRPr lang="en-US" sz="1200" dirty="0" smtClean="0">
              <a:effectLst/>
              <a:latin typeface="Times New Roman" panose="02020603050405020304" pitchFamily="18" charset="0"/>
              <a:ea typeface="Times New Roman" panose="02020603050405020304" pitchFamily="18" charset="0"/>
            </a:endParaRPr>
          </a:p>
          <a:p>
            <a:pPr>
              <a:lnSpc>
                <a:spcPts val="800"/>
              </a:lnSpc>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51435" algn="just">
              <a:lnSpc>
                <a:spcPct val="148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Public</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tra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sport</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carriages</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like</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buses</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plying</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between</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fixed</a:t>
            </a:r>
            <a:r>
              <a:rPr lang="en-US"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termini and on fixed routes</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10"/>
              </a:spcBef>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49530"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a:t>
            </a:r>
            <a:r>
              <a:rPr lang="en-US" spc="2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axis,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three </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wheeler </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scooters, </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ricksh</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etc.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going to </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airports, railway stations, interstate bus stands, hospitals for journeys which cannot be avoided;</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40"/>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307340"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Private vehicles used by sick or disabled persons for their own use;</a:t>
            </a:r>
            <a:endParaRPr lang="en-US" sz="1200" dirty="0" smtClean="0">
              <a:effectLst/>
              <a:latin typeface="Times New Roman" panose="02020603050405020304" pitchFamily="18" charset="0"/>
              <a:ea typeface="Times New Roman" panose="02020603050405020304" pitchFamily="18" charset="0"/>
            </a:endParaRPr>
          </a:p>
          <a:p>
            <a:pPr>
              <a:lnSpc>
                <a:spcPts val="5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lnSpc>
                <a:spcPts val="1000"/>
              </a:lnSpc>
            </a:pPr>
            <a:r>
              <a:rPr lang="en-US" sz="1200" dirty="0" smtClean="0">
                <a:effectLst/>
                <a:latin typeface="Times New Roman" panose="02020603050405020304" pitchFamily="18" charset="0"/>
                <a:ea typeface="Times New Roman" panose="02020603050405020304" pitchFamily="18" charset="0"/>
              </a:rPr>
              <a:t> </a:t>
            </a:r>
          </a:p>
          <a:p>
            <a:pPr marL="63500" marR="50165" algn="just">
              <a:lnSpc>
                <a:spcPct val="148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a:t>
            </a:r>
            <a:r>
              <a:rPr lang="en-US"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Vehicles be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used by the Gov</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officers on duty to</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reach their duty point.</a:t>
            </a:r>
            <a:endParaRPr lang="en-US" sz="12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8408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253" y="224326"/>
            <a:ext cx="11783291" cy="6034985"/>
          </a:xfrm>
          <a:prstGeom prst="rect">
            <a:avLst/>
          </a:prstGeom>
        </p:spPr>
        <p:txBody>
          <a:bodyPr wrap="square">
            <a:spAutoFit/>
          </a:bodyPr>
          <a:lstStyle/>
          <a:p>
            <a:pPr>
              <a:lnSpc>
                <a:spcPts val="800"/>
              </a:lnSpc>
              <a:spcBef>
                <a:spcPts val="50"/>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1600"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VI. STATUTORY MATTERS:</a:t>
            </a:r>
          </a:p>
          <a:p>
            <a:pPr>
              <a:lnSpc>
                <a:spcPts val="1400"/>
              </a:lnSpc>
              <a:spcBef>
                <a:spcPts val="45"/>
              </a:spcBef>
            </a:pPr>
            <a:r>
              <a:rPr lang="en-US" sz="1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0">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endParaRPr lang="en-US" sz="1400" dirty="0" smtClean="0">
              <a:effectLst/>
              <a:latin typeface="Times New Roman" panose="02020603050405020304" pitchFamily="18" charset="0"/>
              <a:ea typeface="Times New Roman" panose="02020603050405020304" pitchFamily="18" charset="0"/>
            </a:endParaRPr>
          </a:p>
          <a:p>
            <a:pPr>
              <a:lnSpc>
                <a:spcPts val="1400"/>
              </a:lnSpc>
              <a:spcBef>
                <a:spcPts val="45"/>
              </a:spcBef>
            </a:pPr>
            <a:r>
              <a:rPr lang="en-US" sz="24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576</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14/  9</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9</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21</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8</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1999,</a:t>
            </a:r>
            <a:r>
              <a:rPr lang="en-US" sz="14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400" spc="3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400" spc="3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464</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007</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  d</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 08</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12</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2007</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 E</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576</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2007</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PLN</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28</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2007).</a:t>
            </a:r>
            <a:endParaRPr lang="en-US" sz="1100" dirty="0" smtClean="0">
              <a:effectLst/>
              <a:latin typeface="Times New Roman" panose="02020603050405020304" pitchFamily="18" charset="0"/>
              <a:ea typeface="Times New Roman" panose="02020603050405020304" pitchFamily="18" charset="0"/>
            </a:endParaRPr>
          </a:p>
          <a:p>
            <a:pPr>
              <a:lnSpc>
                <a:spcPts val="1400"/>
              </a:lnSpc>
              <a:spcBef>
                <a:spcPts val="50"/>
              </a:spcBef>
            </a:pPr>
            <a:r>
              <a:rPr lang="en-US" sz="24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349250" marR="52705" indent="-285750" algn="just">
              <a:lnSpc>
                <a:spcPct val="150000"/>
              </a:lnSpc>
              <a:spcBef>
                <a:spcPts val="0"/>
              </a:spcBef>
              <a:spcAft>
                <a:spcPts val="0"/>
              </a:spcAft>
              <a:buFont typeface="Arial" panose="020B0604020202020204" pitchFamily="34" charset="0"/>
              <a:buChar char="•"/>
            </a:pP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qu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pc="5" dirty="0" smtClean="0">
                <a:latin typeface="Bookman Old Style" panose="02050604050505020204" pitchFamily="18" charset="0"/>
                <a:ea typeface="Bookman Old Style" panose="02050604050505020204" pitchFamily="18" charset="0"/>
                <a:cs typeface="Bookman Old Style" panose="02050604050505020204" pitchFamily="18" charset="0"/>
              </a:rPr>
              <a:t>.</a:t>
            </a:r>
          </a:p>
          <a:p>
            <a:pPr marL="349250" marR="52705" indent="-285750" algn="just">
              <a:lnSpc>
                <a:spcPct val="150000"/>
              </a:lnSpc>
              <a:spcBef>
                <a:spcPts val="0"/>
              </a:spcBef>
              <a:spcAft>
                <a:spcPts val="0"/>
              </a:spcAft>
              <a:buFont typeface="Arial" panose="020B0604020202020204" pitchFamily="34" charset="0"/>
              <a:buChar char="•"/>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qu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rma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zu</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 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35C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ep</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9</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51 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sp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2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pc="2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2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q</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2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bst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a:t>
            </a:r>
            <a:r>
              <a:rPr lang="en-US" spc="2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2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ik</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2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2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ny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 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48</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 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 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ny</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‘D</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ev</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ws</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ul</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z="1400" dirty="0">
                <a:latin typeface="Times New Roman" panose="02020603050405020304" pitchFamily="18" charset="0"/>
                <a:ea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p</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endParaRPr lang="en-US" sz="1400" dirty="0" smtClean="0">
              <a:effectLst/>
              <a:latin typeface="Times New Roman" panose="02020603050405020304" pitchFamily="18" charset="0"/>
              <a:ea typeface="Times New Roman" panose="02020603050405020304" pitchFamily="18" charset="0"/>
            </a:endParaRPr>
          </a:p>
          <a:p>
            <a:pPr>
              <a:lnSpc>
                <a:spcPts val="1400"/>
              </a:lnSpc>
              <a:spcBef>
                <a:spcPts val="45"/>
              </a:spcBef>
            </a:pPr>
            <a:r>
              <a:rPr lang="en-US" sz="1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6048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253" y="224326"/>
            <a:ext cx="11783291" cy="5419432"/>
          </a:xfrm>
          <a:prstGeom prst="rect">
            <a:avLst/>
          </a:prstGeom>
        </p:spPr>
        <p:txBody>
          <a:bodyPr wrap="square">
            <a:spAutoFit/>
          </a:bodyPr>
          <a:lstStyle/>
          <a:p>
            <a:pPr>
              <a:lnSpc>
                <a:spcPts val="800"/>
              </a:lnSpc>
              <a:spcBef>
                <a:spcPts val="50"/>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z="1600"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VI. STATUTORY MATTERS:</a:t>
            </a:r>
          </a:p>
          <a:p>
            <a:pPr>
              <a:lnSpc>
                <a:spcPts val="1400"/>
              </a:lnSpc>
              <a:spcBef>
                <a:spcPts val="45"/>
              </a:spcBef>
            </a:pPr>
            <a:r>
              <a:rPr lang="en-US" sz="1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1400"/>
              </a:lnSpc>
              <a:spcBef>
                <a:spcPts val="45"/>
              </a:spcBef>
            </a:pPr>
            <a:endParaRPr lang="en-US" sz="1050" dirty="0" smtClean="0">
              <a:effectLst/>
              <a:latin typeface="Times New Roman" panose="02020603050405020304" pitchFamily="18" charset="0"/>
              <a:ea typeface="Times New Roman" panose="02020603050405020304" pitchFamily="18" charset="0"/>
            </a:endParaRPr>
          </a:p>
          <a:p>
            <a:pPr marL="63500" marR="0">
              <a:spcBef>
                <a:spcPts val="0"/>
              </a:spcBef>
              <a:spcAft>
                <a:spcPts val="0"/>
              </a:spcAft>
            </a:pP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2. Issuance of 144 </a:t>
            </a:r>
            <a:r>
              <a:rPr lang="en-US" spc="-10" dirty="0" err="1">
                <a:latin typeface="Bookman Old Style" panose="02050604050505020204" pitchFamily="18" charset="0"/>
                <a:ea typeface="Bookman Old Style" panose="02050604050505020204" pitchFamily="18" charset="0"/>
                <a:cs typeface="Bookman Old Style" panose="02050604050505020204" pitchFamily="18" charset="0"/>
              </a:rPr>
              <a:t>CrPc</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Regarding Ban on unlawful assembly:</a:t>
            </a:r>
          </a:p>
          <a:p>
            <a:pPr>
              <a:lnSpc>
                <a:spcPts val="1400"/>
              </a:lnSpc>
              <a:spcBef>
                <a:spcPts val="35"/>
              </a:spcBef>
            </a:pP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63500" marR="0">
              <a:spcBef>
                <a:spcPts val="0"/>
              </a:spcBef>
              <a:spcAft>
                <a:spcPts val="0"/>
              </a:spcAft>
            </a:pP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(No.464/L&amp;O/2007/PLN-I   Dated 08.01.07)</a:t>
            </a:r>
          </a:p>
          <a:p>
            <a:pPr>
              <a:lnSpc>
                <a:spcPts val="500"/>
              </a:lnSpc>
              <a:spcBef>
                <a:spcPts val="5"/>
              </a:spcBef>
            </a:pP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p>
          <a:p>
            <a:pPr>
              <a:lnSpc>
                <a:spcPts val="1000"/>
              </a:lnSpc>
            </a:pP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63500" marR="49530" indent="457200" algn="just">
              <a:lnSpc>
                <a:spcPct val="150000"/>
              </a:lnSpc>
              <a:spcBef>
                <a:spcPts val="0"/>
              </a:spcBef>
              <a:spcAft>
                <a:spcPts val="0"/>
              </a:spcAft>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To be issued by the District Magistrate or any competent authority  effective from P-2 day to P+1 day within constituency. Strict vigil shall be maintained by thorough checking of lorries, light vehicles and all other vehicles from 3 days before the date of poll to ensure that no undesirable elements or arms and ammunition are being transported into the constituency from outside and to apprehend them, if they are doing so. Such checking of vehicles shall continue till the completion of the counting of votes and the declaration of results. As and when such culprits are apprehended, the arms and ammunition and vehicles concerned shall be confiscated.</a:t>
            </a:r>
          </a:p>
        </p:txBody>
      </p:sp>
    </p:spTree>
    <p:extLst>
      <p:ext uri="{BB962C8B-B14F-4D97-AF65-F5344CB8AC3E}">
        <p14:creationId xmlns:p14="http://schemas.microsoft.com/office/powerpoint/2010/main" val="17799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755" y="351433"/>
            <a:ext cx="8163790" cy="461665"/>
          </a:xfrm>
          <a:prstGeom prst="rect">
            <a:avLst/>
          </a:prstGeom>
        </p:spPr>
        <p:txBody>
          <a:bodyPr wrap="square">
            <a:spAutoFit/>
          </a:bodyPr>
          <a:lstStyle/>
          <a:p>
            <a:pPr marL="63500" marR="3824605" algn="just">
              <a:spcBef>
                <a:spcPts val="0"/>
              </a:spcBef>
              <a:spcAft>
                <a:spcPts val="0"/>
              </a:spcAft>
            </a:pPr>
            <a:r>
              <a:rPr lang="en-US" sz="24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I. POLLING PERSONNE</a:t>
            </a:r>
            <a:r>
              <a:rPr lang="en-US" sz="2400" spc="5"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4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600" dirty="0">
              <a:solidFill>
                <a:srgbClr val="C00000"/>
              </a:solidFill>
              <a:effectLst/>
              <a:latin typeface="Times New Roman" panose="02020603050405020304" pitchFamily="18" charset="0"/>
              <a:ea typeface="Times New Roman" panose="02020603050405020304" pitchFamily="18" charset="0"/>
            </a:endParaRPr>
          </a:p>
        </p:txBody>
      </p:sp>
      <p:sp>
        <p:nvSpPr>
          <p:cNvPr id="5" name="Rectangle 4"/>
          <p:cNvSpPr/>
          <p:nvPr/>
        </p:nvSpPr>
        <p:spPr>
          <a:xfrm>
            <a:off x="156755" y="813098"/>
            <a:ext cx="11704320" cy="766877"/>
          </a:xfrm>
          <a:prstGeom prst="rect">
            <a:avLst/>
          </a:prstGeom>
        </p:spPr>
        <p:txBody>
          <a:bodyPr wrap="square">
            <a:spAutoFit/>
          </a:bodyPr>
          <a:lstStyle/>
          <a:p>
            <a:pPr marL="63500" marR="1526540"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THIRD RANDOMIZATION OF POLLING PERSONNEL</a:t>
            </a:r>
            <a:endParaRPr lang="en-US" sz="1600" dirty="0" smtClean="0">
              <a:effectLst/>
              <a:latin typeface="Times New Roman" panose="02020603050405020304" pitchFamily="18" charset="0"/>
              <a:ea typeface="Times New Roman" panose="02020603050405020304" pitchFamily="18" charset="0"/>
            </a:endParaRPr>
          </a:p>
          <a:p>
            <a:pPr>
              <a:lnSpc>
                <a:spcPts val="600"/>
              </a:lnSpc>
              <a:spcBef>
                <a:spcPts val="50"/>
              </a:spcBef>
            </a:pPr>
            <a:r>
              <a:rPr lang="en-US" sz="10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L="63500" marR="368935" algn="just">
              <a:spcBef>
                <a:spcPts val="0"/>
              </a:spcBef>
              <a:spcAft>
                <a:spcPts val="0"/>
              </a:spcAft>
            </a:pPr>
            <a:r>
              <a:rPr lang="en-US" sz="140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a:t>
            </a:r>
            <a:r>
              <a:rPr lang="en-US" sz="1400" spc="2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464</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4-E</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0</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14</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464</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0</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0</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9</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1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 </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22</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9</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0</a:t>
            </a:r>
            <a:r>
              <a:rPr lang="en-US" sz="1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0</a:t>
            </a: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9</a:t>
            </a:r>
            <a:endParaRPr lang="en-US" sz="16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195446" y="1784674"/>
            <a:ext cx="11821390" cy="4682949"/>
          </a:xfrm>
          <a:prstGeom prst="rect">
            <a:avLst/>
          </a:prstGeom>
        </p:spPr>
        <p:txBody>
          <a:bodyPr wrap="square">
            <a:spAutoFit/>
          </a:bodyPr>
          <a:lstStyle/>
          <a:p>
            <a:pPr marL="977900" marR="48895" lvl="1" indent="-457200" algn="just">
              <a:lnSpc>
                <a:spcPct val="149000"/>
              </a:lnSpc>
              <a:buAutoNum type="arabicParenR"/>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order to draft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 deploy unbiased polling parties in the interest of free and</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fair</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elections,</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third</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randomiza</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ion</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poling</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nel</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do</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on P-2 day in presence of the Observer.</a:t>
            </a:r>
          </a:p>
          <a:p>
            <a:pPr marL="520700" marR="48895" lvl="1" algn="just">
              <a:lnSpc>
                <a:spcPct val="149000"/>
              </a:lnSpc>
            </a:pPr>
            <a:endParaRPr lang="en-US" sz="2400" dirty="0" smtClean="0">
              <a:effectLst/>
              <a:latin typeface="Times New Roman" panose="02020603050405020304" pitchFamily="18" charset="0"/>
              <a:ea typeface="Times New Roman" panose="02020603050405020304" pitchFamily="18" charset="0"/>
            </a:endParaRPr>
          </a:p>
          <a:p>
            <a:pPr marL="520700" marR="48260" lvl="1" algn="just">
              <a:lnSpc>
                <a:spcPct val="149000"/>
              </a:lnSpc>
              <a:spcBef>
                <a:spcPts val="30"/>
              </a:spcBef>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result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randomization</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printed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sealed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presence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520700" marR="48260" lvl="1" algn="just">
              <a:lnSpc>
                <a:spcPct val="149000"/>
              </a:lnSpc>
              <a:spcBef>
                <a:spcPts val="30"/>
              </a:spcBef>
            </a:pPr>
            <a:r>
              <a:rPr lang="en-US" sz="2400"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under signature of the Observer.</a:t>
            </a:r>
          </a:p>
          <a:p>
            <a:pPr marL="520700" marR="48260" lvl="1" algn="just">
              <a:lnSpc>
                <a:spcPct val="149000"/>
              </a:lnSpc>
              <a:spcBef>
                <a:spcPts val="30"/>
              </a:spcBef>
            </a:pPr>
            <a:endParaRPr lang="en-US" sz="2400" dirty="0" smtClean="0">
              <a:effectLst/>
              <a:latin typeface="Times New Roman" panose="02020603050405020304" pitchFamily="18" charset="0"/>
              <a:ea typeface="Times New Roman" panose="02020603050405020304" pitchFamily="18" charset="0"/>
            </a:endParaRPr>
          </a:p>
          <a:p>
            <a:pPr marL="520700" marR="182245" lvl="1" algn="just">
              <a:spcBef>
                <a:spcPts val="30"/>
              </a:spcBef>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sealed covers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only be opened on </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day at the dispatch  </a:t>
            </a:r>
          </a:p>
          <a:p>
            <a:pPr marL="520700" marR="182245" lvl="1" algn="just">
              <a:spcBef>
                <a:spcPts val="30"/>
              </a:spcBef>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center.</a:t>
            </a:r>
          </a:p>
        </p:txBody>
      </p:sp>
    </p:spTree>
    <p:extLst>
      <p:ext uri="{BB962C8B-B14F-4D97-AF65-F5344CB8AC3E}">
        <p14:creationId xmlns:p14="http://schemas.microsoft.com/office/powerpoint/2010/main" val="8184719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3454" y="361531"/>
            <a:ext cx="11107881" cy="4994701"/>
          </a:xfrm>
          <a:prstGeom prst="rect">
            <a:avLst/>
          </a:prstGeom>
        </p:spPr>
        <p:txBody>
          <a:bodyPr wrap="square">
            <a:spAutoFit/>
          </a:bodyPr>
          <a:lstStyle/>
          <a:p>
            <a:pPr marL="63500" marR="0">
              <a:spcBef>
                <a:spcPts val="0"/>
              </a:spcBef>
              <a:spcAft>
                <a:spcPts val="0"/>
              </a:spcAft>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3. Grant of paid holiday to employees on date of poll :</a:t>
            </a:r>
          </a:p>
          <a:p>
            <a:pPr>
              <a:lnSpc>
                <a:spcPts val="500"/>
              </a:lnSpc>
              <a:spcBef>
                <a:spcPts val="10"/>
              </a:spcBef>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 </a:t>
            </a:r>
          </a:p>
          <a:p>
            <a:pPr>
              <a:lnSpc>
                <a:spcPts val="1000"/>
              </a:lnSpc>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520700" marR="0">
              <a:spcBef>
                <a:spcPts val="0"/>
              </a:spcBef>
              <a:spcAft>
                <a:spcPts val="0"/>
              </a:spcAft>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Order   on grant of holiday to employees to be issued by the state</a:t>
            </a:r>
          </a:p>
          <a:p>
            <a:pPr>
              <a:lnSpc>
                <a:spcPts val="700"/>
              </a:lnSpc>
              <a:spcBef>
                <a:spcPts val="5"/>
              </a:spcBef>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63500" marR="0">
              <a:spcBef>
                <a:spcPts val="0"/>
              </a:spcBef>
              <a:spcAft>
                <a:spcPts val="0"/>
              </a:spcAft>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Government  in  terms  of  Sec.  135(b)  of  the  R.P  Act  1951,  wherein  it  </a:t>
            </a: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is</a:t>
            </a:r>
          </a:p>
          <a:p>
            <a:pPr marL="63500" marR="54610" algn="just">
              <a:lnSpc>
                <a:spcPct val="149000"/>
              </a:lnSpc>
              <a:spcBef>
                <a:spcPts val="145"/>
              </a:spcBef>
              <a:spcAft>
                <a:spcPts val="0"/>
              </a:spcAft>
            </a:pP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mentioned that every person employed in any business, trade, industrial undertaking or any other establishment and entitled to vote at an election to the House of the People or the Legislative Assembly of a State shall, on the day of poll, be granted a holiday.</a:t>
            </a:r>
          </a:p>
          <a:p>
            <a:pPr marL="63500" marR="49530" indent="457200" algn="just">
              <a:lnSpc>
                <a:spcPct val="150000"/>
              </a:lnSpc>
              <a:spcBef>
                <a:spcPts val="35"/>
              </a:spcBef>
              <a:spcAft>
                <a:spcPts val="0"/>
              </a:spcAft>
            </a:pP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This </a:t>
            </a: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provision further  includes that no deduction or abatement of the wages of any such person shall be made on account of a holiday having been granted under this provision  and if such person is employed on the basis that he would not ordinarily receive wages for such a day, he shall nonetheless be paid for such day the wages he would have drawn had not a holiday been granted to him on that day</a:t>
            </a: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2000" spc="-10" dirty="0">
              <a:latin typeface="Bookman Old Style" panose="02050604050505020204" pitchFamily="18" charset="0"/>
              <a:ea typeface="Bookman Old Style" panose="02050604050505020204" pitchFamily="18" charset="0"/>
              <a:cs typeface="Bookman Old Style" panose="02050604050505020204" pitchFamily="18" charset="0"/>
            </a:endParaRPr>
          </a:p>
        </p:txBody>
      </p:sp>
    </p:spTree>
    <p:extLst>
      <p:ext uri="{BB962C8B-B14F-4D97-AF65-F5344CB8AC3E}">
        <p14:creationId xmlns:p14="http://schemas.microsoft.com/office/powerpoint/2010/main" val="525950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502" y="679943"/>
            <a:ext cx="11793681" cy="4829399"/>
          </a:xfrm>
          <a:prstGeom prst="rect">
            <a:avLst/>
          </a:prstGeom>
        </p:spPr>
        <p:txBody>
          <a:bodyPr wrap="square">
            <a:spAutoFit/>
          </a:bodyPr>
          <a:lstStyle/>
          <a:p>
            <a:pPr marL="63500" marR="48895" algn="just">
              <a:lnSpc>
                <a:spcPct val="104000"/>
              </a:lnSpc>
              <a:spcBef>
                <a:spcPts val="20"/>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VII. MODEL CODE OF CONDUCT FOR POLITICAL PARTIES AND CANDIDATES:</a:t>
            </a:r>
          </a:p>
          <a:p>
            <a:pPr>
              <a:lnSpc>
                <a:spcPts val="800"/>
              </a:lnSpc>
              <a:spcBef>
                <a:spcPts val="30"/>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50800"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Since campaign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candidates </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fies during </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 and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P-2 day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upto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8 hours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 be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ensured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level playing</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field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 maintained</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andidates</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stak</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holders</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model</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code</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conduct is followed in letter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 spi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 which inc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ude that no party</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candidate shall include any activity</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which may aggr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vate existing differences or create mutual hatred or 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 tension between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different castes 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communities, religious or linguistic.</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35"/>
              </a:spcBef>
            </a:pPr>
            <a:r>
              <a:rPr lang="en-US" sz="105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48260" indent="457200" algn="just">
              <a:lnSpc>
                <a:spcPct val="150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Criticism of </a:t>
            </a:r>
            <a:r>
              <a:rPr lang="en-US" dirty="0" smtClean="0">
                <a:latin typeface="Bookman Old Style" panose="02050604050505020204" pitchFamily="18" charset="0"/>
                <a:ea typeface="Bookman Old Style" panose="02050604050505020204" pitchFamily="18" charset="0"/>
                <a:cs typeface="Bookman Old Style" panose="02050604050505020204" pitchFamily="18" charset="0"/>
              </a:rPr>
              <a:t>candidates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refrain</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from</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c</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iticism</a:t>
            </a:r>
            <a:r>
              <a:rPr lang="en-US"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all</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aspec</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s</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private</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life, not connected</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with the public activities</a:t>
            </a:r>
            <a:r>
              <a:rPr lang="en-US" spc="1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of the leaders or </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w</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orkers of other part</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es.</a:t>
            </a:r>
            <a:r>
              <a:rPr lang="en-US" spc="2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Criticism of other parties or their workers based on unverified allegations or distortion shall be avoided.</a:t>
            </a:r>
            <a:endParaRPr lang="en-US" sz="1200" dirty="0">
              <a:latin typeface="Times New Roman" panose="02020603050405020304" pitchFamily="18" charset="0"/>
              <a:ea typeface="Times New Roman" panose="02020603050405020304" pitchFamily="18" charset="0"/>
            </a:endParaRPr>
          </a:p>
          <a:p>
            <a:pPr>
              <a:lnSpc>
                <a:spcPts val="800"/>
              </a:lnSpc>
              <a:spcBef>
                <a:spcPts val="30"/>
              </a:spcBef>
            </a:pPr>
            <a:r>
              <a:rPr lang="en-US" sz="1050" dirty="0">
                <a:latin typeface="Times New Roman" panose="02020603050405020304" pitchFamily="18"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63500" marR="50800" indent="457200" algn="just">
              <a:lnSpc>
                <a:spcPct val="150000"/>
              </a:lnSpc>
              <a:spcBef>
                <a:spcPts val="0"/>
              </a:spcBef>
              <a:spcAft>
                <a:spcPts val="0"/>
              </a:spcAft>
            </a:pP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here shall</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be no </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ppeal to caste or c</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mmunal feelings for</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securing votes. Mosques, C</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urches, </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emples or other places of wor</a:t>
            </a:r>
            <a:r>
              <a:rPr lang="en-US" spc="-10" dirty="0">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a:latin typeface="Bookman Old Style" panose="02050604050505020204" pitchFamily="18" charset="0"/>
                <a:ea typeface="Bookman Old Style" panose="02050604050505020204" pitchFamily="18" charset="0"/>
                <a:cs typeface="Bookman Old Style" panose="02050604050505020204" pitchFamily="18" charset="0"/>
              </a:rPr>
              <a:t>hip shall not be used as forum for election </a:t>
            </a:r>
            <a:r>
              <a:rPr lang="en-US" dirty="0" smtClean="0">
                <a:latin typeface="Bookman Old Style" panose="02050604050505020204" pitchFamily="18" charset="0"/>
                <a:ea typeface="Bookman Old Style" panose="02050604050505020204" pitchFamily="18" charset="0"/>
                <a:cs typeface="Bookman Old Style" panose="02050604050505020204" pitchFamily="18" charset="0"/>
              </a:rPr>
              <a:t>propaganda. </a:t>
            </a:r>
            <a:endParaRPr lang="en-US" sz="12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49881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70491"/>
            <a:ext cx="11793681" cy="6035370"/>
          </a:xfrm>
          <a:prstGeom prst="rect">
            <a:avLst/>
          </a:prstGeom>
        </p:spPr>
        <p:txBody>
          <a:bodyPr wrap="square">
            <a:spAutoFit/>
          </a:bodyPr>
          <a:lstStyle/>
          <a:p>
            <a:pPr marL="63500" marR="48895" algn="just">
              <a:lnSpc>
                <a:spcPct val="104000"/>
              </a:lnSpc>
              <a:spcBef>
                <a:spcPts val="20"/>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VII. MODEL CODE OF CONDUCT FOR POLITICAL PARTIES AND CANDIDATES:</a:t>
            </a:r>
          </a:p>
          <a:p>
            <a:pPr>
              <a:lnSpc>
                <a:spcPts val="800"/>
              </a:lnSpc>
              <a:spcBef>
                <a:spcPts val="30"/>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50800" algn="just">
              <a:lnSpc>
                <a:spcPct val="149000"/>
              </a:lnSpc>
              <a:spcBef>
                <a:spcPts val="0"/>
              </a:spcBef>
              <a:spcAft>
                <a:spcPts val="0"/>
              </a:spcAft>
            </a:pPr>
            <a:r>
              <a:rPr lang="en-US" sz="1050" dirty="0" smtClean="0">
                <a:effectLst/>
                <a:latin typeface="Times New Roman" panose="02020603050405020304" pitchFamily="18" charset="0"/>
                <a:ea typeface="Times New Roman" panose="02020603050405020304" pitchFamily="18" charset="0"/>
              </a:rPr>
              <a:t> </a:t>
            </a:r>
          </a:p>
          <a:p>
            <a:pPr>
              <a:lnSpc>
                <a:spcPts val="1200"/>
              </a:lnSpc>
              <a:spcBef>
                <a:spcPts val="20"/>
              </a:spcBef>
            </a:pPr>
            <a:r>
              <a:rPr lang="en-US" sz="14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48895" algn="just">
              <a:lnSpc>
                <a:spcPct val="149000"/>
              </a:lnSpc>
              <a:spcBef>
                <a:spcPts val="130"/>
              </a:spcBef>
              <a:spcAft>
                <a:spcPts val="0"/>
              </a:spcAft>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Holding</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public meetings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period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48</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ending</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the</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hour</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4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close</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a:t>
            </a:r>
            <a:r>
              <a:rPr lang="en-US" sz="24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464/K</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-HP/2014</a:t>
            </a:r>
            <a:r>
              <a:rPr lang="en-US" sz="24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dated 16.4.2014)</a:t>
            </a:r>
            <a:endParaRPr lang="en-US" sz="1600" dirty="0" smtClean="0">
              <a:effectLst/>
              <a:latin typeface="Times New Roman" panose="02020603050405020304" pitchFamily="18" charset="0"/>
              <a:ea typeface="Times New Roman" panose="02020603050405020304" pitchFamily="18" charset="0"/>
            </a:endParaRPr>
          </a:p>
          <a:p>
            <a:pPr>
              <a:lnSpc>
                <a:spcPts val="500"/>
              </a:lnSpc>
              <a:spcBef>
                <a:spcPts val="20"/>
              </a:spcBef>
            </a:pPr>
            <a:r>
              <a:rPr lang="en-US" sz="10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a:lnSpc>
                <a:spcPts val="1000"/>
              </a:lnSpc>
            </a:pPr>
            <a:r>
              <a:rPr lang="en-US" sz="1600" dirty="0" smtClean="0">
                <a:effectLst/>
                <a:latin typeface="Times New Roman" panose="02020603050405020304" pitchFamily="18" charset="0"/>
                <a:ea typeface="Times New Roman" panose="02020603050405020304" pitchFamily="18" charset="0"/>
              </a:rPr>
              <a:t> </a:t>
            </a:r>
          </a:p>
          <a:p>
            <a:pPr marL="63500" marR="49530" indent="457200" algn="just">
              <a:lnSpc>
                <a:spcPct val="149000"/>
              </a:lnSpc>
              <a:spcBef>
                <a:spcPts val="0"/>
              </a:spcBef>
              <a:spcAft>
                <a:spcPts val="0"/>
              </a:spcAft>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Generally,</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when   section</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144</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Criminal</a:t>
            </a:r>
            <a:r>
              <a:rPr lang="en-US" sz="24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Procedure</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Code</a:t>
            </a:r>
            <a:r>
              <a:rPr lang="en-US" sz="24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 imposed during the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ast 48 hours from 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close of poll, restr</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ctions ,thereof, do not permit</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more than 5 persons to assemble/move together.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Commission</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clarified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this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does not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restrict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house to</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house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visits during 48 hours in</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onnection with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oor</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door campaignin</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However,</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this should be specifically spelt out in the o</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ders under Section 144 to avoid any confusion.</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5253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460" y="410988"/>
            <a:ext cx="11876809" cy="5299912"/>
          </a:xfrm>
          <a:prstGeom prst="rect">
            <a:avLst/>
          </a:prstGeom>
        </p:spPr>
        <p:txBody>
          <a:bodyPr wrap="square">
            <a:spAutoFit/>
          </a:bodyPr>
          <a:lstStyle/>
          <a:p>
            <a:pPr marL="63500" marR="46990" algn="just">
              <a:lnSpc>
                <a:spcPct val="149000"/>
              </a:lnSpc>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loudspe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ker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campaign</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upto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48</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hours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 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close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hould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sured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system</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 loudspeaker or any</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sound amplifier wh</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ther fitted on vehic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or static used for</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public</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meeting</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electioneering</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purpose,</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used beyond</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permissible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time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night</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between</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10</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6</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udspeakers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 system / sound amplifier used beyond permitted hours shall be confiscated.</a:t>
            </a:r>
            <a:endParaRPr lang="en-US" sz="1400" dirty="0" smtClean="0">
              <a:effectLst/>
              <a:latin typeface="Times New Roman" panose="02020603050405020304" pitchFamily="18" charset="0"/>
              <a:ea typeface="Times New Roman" panose="02020603050405020304" pitchFamily="18" charset="0"/>
            </a:endParaRPr>
          </a:p>
          <a:p>
            <a:pPr>
              <a:lnSpc>
                <a:spcPts val="800"/>
              </a:lnSpc>
              <a:spcBef>
                <a:spcPts val="45"/>
              </a:spcBef>
            </a:pPr>
            <a:r>
              <a:rPr lang="en-US" sz="11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nSpc>
                <a:spcPts val="800"/>
              </a:lnSpc>
              <a:spcBef>
                <a:spcPts val="30"/>
              </a:spcBef>
            </a:pPr>
            <a:r>
              <a:rPr lang="en-US" sz="11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520700" marR="0">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loudspeaker</a:t>
            </a:r>
            <a:r>
              <a:rPr lang="en-US" sz="2000"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campaign</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riod</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will</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govern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z="2000"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West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Bengal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Pollu</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ion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Control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Board </a:t>
            </a:r>
            <a:r>
              <a:rPr lang="en-US" sz="2000"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Order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EN/326 </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V-6/001/2007(Pt.-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ated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5thFebruary</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,2013</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read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Rule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5</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Pollution (Regulation &amp; Control) Rules,</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2000 framed under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Environment (Protection) Act, 1986,</a:t>
            </a:r>
            <a:endParaRPr lang="en-US" sz="1400" dirty="0" smtClean="0">
              <a:effectLst/>
              <a:latin typeface="Times New Roman" panose="02020603050405020304" pitchFamily="18" charset="0"/>
              <a:ea typeface="Times New Roman" panose="02020603050405020304" pitchFamily="18" charset="0"/>
            </a:endParaRPr>
          </a:p>
          <a:p>
            <a:pPr>
              <a:lnSpc>
                <a:spcPts val="800"/>
              </a:lnSpc>
              <a:spcBef>
                <a:spcPts val="40"/>
              </a:spcBef>
            </a:pPr>
            <a:r>
              <a:rPr lang="en-US" sz="11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52070" algn="just">
              <a:lnSpc>
                <a:spcPct val="149000"/>
              </a:lnSpc>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loudspeaker shall</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permitted</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used</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period</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48 hours ending with poll closing tim</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30302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082" y="84416"/>
            <a:ext cx="11876809" cy="6303457"/>
          </a:xfrm>
          <a:prstGeom prst="rect">
            <a:avLst/>
          </a:prstGeom>
        </p:spPr>
        <p:txBody>
          <a:bodyPr wrap="square">
            <a:spAutoFit/>
          </a:bodyPr>
          <a:lstStyle/>
          <a:p>
            <a:pPr>
              <a:lnSpc>
                <a:spcPts val="1000"/>
              </a:lnSpc>
            </a:pPr>
            <a: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r>
            <a:br>
              <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br>
            <a:r>
              <a:rPr lang="en-US" sz="1050" dirty="0" smtClean="0">
                <a:effectLst/>
                <a:latin typeface="Times New Roman" panose="02020603050405020304" pitchFamily="18" charset="0"/>
                <a:ea typeface="Times New Roman" panose="02020603050405020304" pitchFamily="18" charset="0"/>
              </a:rPr>
              <a:t> </a:t>
            </a:r>
          </a:p>
          <a:p>
            <a:pPr>
              <a:lnSpc>
                <a:spcPts val="1200"/>
              </a:lnSpc>
              <a:spcBef>
                <a:spcPts val="20"/>
              </a:spcBef>
            </a:pPr>
            <a:r>
              <a:rPr lang="en-US" sz="14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406400" marR="49530" indent="-342900" algn="just">
              <a:lnSpc>
                <a:spcPct val="149000"/>
              </a:lnSpc>
              <a:spcBef>
                <a:spcPts val="130"/>
              </a:spcBef>
              <a:spcAft>
                <a:spcPts val="0"/>
              </a:spcAft>
              <a:buAutoNum type="arabicPeriod" startAt="4"/>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Member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arlia</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 and Mem</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 of State Legislati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Assembly can stay</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Constituency,</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48</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hours</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close</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z="20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where they are elected, but they cannot visit any other Constituency. However, the permission will be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ubject to restriction</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not indulgi</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in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ampaigning etc. as defined under 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 126 of the R.P A</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1951 (G.O</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4</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6</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4/K</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-HP/2014 dated 16.4.2014)</a:t>
            </a:r>
          </a:p>
          <a:p>
            <a:pPr marL="292100" marR="49530" indent="-228600" algn="just">
              <a:lnSpc>
                <a:spcPct val="149000"/>
              </a:lnSpc>
              <a:spcBef>
                <a:spcPts val="130"/>
              </a:spcBef>
              <a:spcAft>
                <a:spcPts val="0"/>
              </a:spcAft>
              <a:buAutoNum type="arabicPeriod" startAt="4"/>
            </a:pPr>
            <a:endParaRPr lang="en-US" sz="2000" dirty="0">
              <a:latin typeface="Bookman Old Style" panose="02050604050505020204" pitchFamily="18" charset="0"/>
              <a:ea typeface="Times New Roman" panose="02020603050405020304" pitchFamily="18" charset="0"/>
            </a:endParaRPr>
          </a:p>
          <a:p>
            <a:pPr marL="63500" marR="47625" algn="just">
              <a:lnSpc>
                <a:spcPct val="150000"/>
              </a:lnSpc>
              <a:spcBef>
                <a:spcPts val="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5. All parties and candidates shall avoid scrupulously all activities which are “corrupt practices” and offences under the election law, such as bribing of voters, intimidation of voters, impersonation of voters, canvassing </a:t>
            </a: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within 100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meters of polling stations, holding public meetings during the period </a:t>
            </a: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48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hours ending with the hour fixed for the close of the poll, and the transport and conveyance of voters to and from polling station should not be committed.</a:t>
            </a:r>
          </a:p>
          <a:p>
            <a:pPr marL="292100" marR="49530" indent="-228600" algn="just">
              <a:lnSpc>
                <a:spcPct val="149000"/>
              </a:lnSpc>
              <a:spcBef>
                <a:spcPts val="130"/>
              </a:spcBef>
              <a:spcAft>
                <a:spcPts val="0"/>
              </a:spcAft>
              <a:buAutoNum type="arabicPeriod" startAt="4"/>
            </a:pP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32377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553" y="455253"/>
            <a:ext cx="11765973" cy="5007012"/>
          </a:xfrm>
          <a:prstGeom prst="rect">
            <a:avLst/>
          </a:prstGeom>
        </p:spPr>
        <p:txBody>
          <a:bodyPr wrap="square">
            <a:spAutoFit/>
          </a:bodyPr>
          <a:lstStyle/>
          <a:p>
            <a:pPr marL="63500" marR="47625" algn="just">
              <a:lnSpc>
                <a:spcPct val="150000"/>
              </a:lnSpc>
              <a:spcBef>
                <a:spcPts val="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6</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All advertiseme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 for telecasting on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 channels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ble networks by any political party/</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andidate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must be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viewed, scrutinized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certified by Monitoring Committee on Media Certif</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cation (MCMC) and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 complaints must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attended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forthwith.</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nstruction SL.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77,</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Letter</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509/75/2004/JS-</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Dated 15/04/2004</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47625" algn="just">
              <a:lnSpc>
                <a:spcPct val="150000"/>
              </a:lnSpc>
              <a:spcBef>
                <a:spcPts val="0"/>
              </a:spcBef>
              <a:spcAft>
                <a:spcPts val="0"/>
              </a:spcAft>
            </a:pPr>
            <a:endParaRPr lang="en-US" sz="1400" dirty="0" smtClean="0">
              <a:effectLst/>
              <a:latin typeface="Times New Roman" panose="02020603050405020304" pitchFamily="18" charset="0"/>
              <a:ea typeface="Times New Roman" panose="02020603050405020304" pitchFamily="18" charset="0"/>
            </a:endParaRPr>
          </a:p>
          <a:p>
            <a:pPr>
              <a:lnSpc>
                <a:spcPts val="500"/>
              </a:lnSpc>
              <a:spcBef>
                <a:spcPts val="20"/>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nSpc>
                <a:spcPts val="1000"/>
              </a:lnSpc>
            </a:pPr>
            <a:r>
              <a:rPr lang="en-US" sz="1400" dirty="0" smtClean="0">
                <a:effectLst/>
                <a:latin typeface="Times New Roman" panose="02020603050405020304" pitchFamily="18" charset="0"/>
                <a:ea typeface="Times New Roman" panose="02020603050405020304" pitchFamily="18" charset="0"/>
              </a:rPr>
              <a:t> </a:t>
            </a:r>
          </a:p>
          <a:p>
            <a:pPr marL="63500" marR="50800" algn="just">
              <a:lnSpc>
                <a:spcPct val="149000"/>
              </a:lnSpc>
              <a:spcBef>
                <a:spcPts val="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7</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campaign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star campaigner should be meticulously tracked.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CEO and DEO sh</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uld maintain party</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wise register to track instances of violations being co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mitted by campaig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ers of political part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 Record also put in public domain so that interest</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parties can pick up the input.</a:t>
            </a:r>
            <a:endParaRPr lang="en-US" sz="1400" dirty="0" smtClean="0">
              <a:effectLst/>
              <a:latin typeface="Times New Roman" panose="02020603050405020304" pitchFamily="18" charset="0"/>
              <a:ea typeface="Times New Roman" panose="02020603050405020304" pitchFamily="18" charset="0"/>
            </a:endParaRPr>
          </a:p>
          <a:p>
            <a:pPr>
              <a:lnSpc>
                <a:spcPts val="800"/>
              </a:lnSpc>
              <a:spcBef>
                <a:spcPts val="35"/>
              </a:spcBef>
            </a:pPr>
            <a:r>
              <a:rPr lang="en-US" sz="11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459740" algn="just">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nstruction SL. No.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88, Co</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-2011, EC 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tter 437/6/</a:t>
            </a:r>
            <a:r>
              <a:rPr lang="en-US" sz="16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inst</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/2008-CC&amp;BE)</a:t>
            </a:r>
            <a:endParaRPr lang="en-US" sz="1100" dirty="0" smtClean="0">
              <a:effectLst/>
              <a:latin typeface="Times New Roman" panose="02020603050405020304" pitchFamily="18" charset="0"/>
              <a:ea typeface="Times New Roman" panose="02020603050405020304" pitchFamily="18" charset="0"/>
            </a:endParaRPr>
          </a:p>
          <a:p>
            <a:pPr>
              <a:lnSpc>
                <a:spcPts val="500"/>
              </a:lnSpc>
              <a:spcBef>
                <a:spcPts val="10"/>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nSpc>
                <a:spcPts val="1000"/>
              </a:lnSpc>
            </a:pPr>
            <a:r>
              <a:rPr lang="en-US" sz="1400" dirty="0" smtClean="0">
                <a:effectLst/>
                <a:latin typeface="Times New Roman" panose="02020603050405020304" pitchFamily="18" charset="0"/>
                <a:ea typeface="Times New Roman" panose="02020603050405020304" pitchFamily="18" charset="0"/>
              </a:rPr>
              <a:t> </a:t>
            </a:r>
          </a:p>
          <a:p>
            <a:pPr>
              <a:lnSpc>
                <a:spcPts val="800"/>
              </a:lnSpc>
              <a:spcBef>
                <a:spcPts val="50"/>
              </a:spcBef>
            </a:pPr>
            <a:r>
              <a:rPr lang="en-US" sz="9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502272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553" y="455253"/>
            <a:ext cx="11765973" cy="5101012"/>
          </a:xfrm>
          <a:prstGeom prst="rect">
            <a:avLst/>
          </a:prstGeom>
        </p:spPr>
        <p:txBody>
          <a:bodyPr wrap="square">
            <a:spAutoFit/>
          </a:bodyPr>
          <a:lstStyle/>
          <a:p>
            <a:pPr>
              <a:lnSpc>
                <a:spcPts val="500"/>
              </a:lnSpc>
              <a:spcBef>
                <a:spcPts val="10"/>
              </a:spcBef>
            </a:pPr>
            <a:r>
              <a:rPr lang="en-US" sz="7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a:lnSpc>
                <a:spcPts val="1000"/>
              </a:lnSpc>
            </a:pPr>
            <a:r>
              <a:rPr lang="en-US" sz="1100" dirty="0" smtClean="0">
                <a:effectLst/>
                <a:latin typeface="Times New Roman" panose="02020603050405020304" pitchFamily="18" charset="0"/>
                <a:ea typeface="Times New Roman" panose="02020603050405020304" pitchFamily="18" charset="0"/>
              </a:rPr>
              <a:t> </a:t>
            </a:r>
          </a:p>
          <a:p>
            <a:pPr marL="63500" marR="48895" indent="48895" algn="just">
              <a:lnSpc>
                <a:spcPct val="149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8</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While using campaign materials ,all political parties 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ould try to avoid the</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plastic/polythene</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preparation</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posters,</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banners etc.</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 election campaign.</a:t>
            </a:r>
            <a:endParaRPr lang="en-US" sz="1600" dirty="0" smtClean="0">
              <a:effectLst/>
              <a:latin typeface="Times New Roman" panose="02020603050405020304" pitchFamily="18" charset="0"/>
              <a:ea typeface="Times New Roman" panose="02020603050405020304" pitchFamily="18" charset="0"/>
            </a:endParaRPr>
          </a:p>
          <a:p>
            <a:pPr>
              <a:lnSpc>
                <a:spcPts val="800"/>
              </a:lnSpc>
              <a:spcBef>
                <a:spcPts val="35"/>
              </a:spcBef>
            </a:pPr>
            <a:r>
              <a:rPr lang="en-US" sz="12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L="63500" marR="53340" algn="just">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nstruction </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SL. </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z="2000" spc="3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44, </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 </a:t>
            </a:r>
            <a:r>
              <a:rPr lang="en-US" sz="2000" spc="3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Letter </a:t>
            </a:r>
            <a:r>
              <a:rPr lang="en-US" sz="2000" spc="3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z="2000" spc="3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4/3/2004/</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J</a:t>
            </a:r>
            <a:r>
              <a:rPr lang="en-US" sz="2000" spc="1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S.l</a:t>
            </a:r>
            <a:r>
              <a:rPr lang="en-US" sz="2000" spc="1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Vol.l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3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dated 11.03.2004)</a:t>
            </a:r>
          </a:p>
          <a:p>
            <a:pPr marL="63500" marR="53340" algn="just">
              <a:spcBef>
                <a:spcPts val="0"/>
              </a:spcBef>
              <a:spcAft>
                <a:spcPts val="0"/>
              </a:spcAft>
            </a:pPr>
            <a:endParaRPr lang="en-US" sz="1600" dirty="0" smtClean="0">
              <a:effectLst/>
              <a:latin typeface="Times New Roman" panose="02020603050405020304" pitchFamily="18" charset="0"/>
              <a:ea typeface="Times New Roman" panose="02020603050405020304" pitchFamily="18" charset="0"/>
            </a:endParaRPr>
          </a:p>
          <a:p>
            <a:pPr>
              <a:lnSpc>
                <a:spcPts val="500"/>
              </a:lnSpc>
              <a:spcBef>
                <a:spcPts val="20"/>
              </a:spcBef>
            </a:pPr>
            <a:r>
              <a:rPr lang="en-US" sz="10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a:lnSpc>
                <a:spcPts val="1000"/>
              </a:lnSpc>
            </a:pPr>
            <a:r>
              <a:rPr lang="en-US" sz="1600" dirty="0" smtClean="0">
                <a:effectLst/>
                <a:latin typeface="Times New Roman" panose="02020603050405020304" pitchFamily="18" charset="0"/>
                <a:ea typeface="Times New Roman" panose="02020603050405020304" pitchFamily="18" charset="0"/>
              </a:rPr>
              <a:t> </a:t>
            </a:r>
          </a:p>
          <a:p>
            <a:pPr marL="63500" marR="48895" algn="just">
              <a:lnSpc>
                <a:spcPct val="149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9</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No part of State Guest Houses, </a:t>
            </a:r>
            <a:r>
              <a:rPr lang="en-US" sz="24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Bhawans</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and </a:t>
            </a:r>
            <a:r>
              <a:rPr lang="en-US" sz="24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Sadans</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should be utilized for</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political</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vities</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like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holding</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party</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meeting</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press conference</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consultations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ruction SL. No. 4, Election Commission’s letter No.437/6/98-PLN-III</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dated 08.01.1998)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Relevant to police officers also)</a:t>
            </a:r>
            <a:endParaRPr lang="en-US" sz="1600" dirty="0" smtClean="0">
              <a:effectLst/>
              <a:latin typeface="Times New Roman" panose="02020603050405020304" pitchFamily="18" charset="0"/>
              <a:ea typeface="Times New Roman" panose="02020603050405020304" pitchFamily="18" charset="0"/>
            </a:endParaRPr>
          </a:p>
          <a:p>
            <a:pPr>
              <a:lnSpc>
                <a:spcPts val="800"/>
              </a:lnSpc>
              <a:spcBef>
                <a:spcPts val="50"/>
              </a:spcBef>
            </a:pPr>
            <a:r>
              <a:rPr lang="en-US" sz="11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46432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163" y="283285"/>
            <a:ext cx="11710555" cy="5579220"/>
          </a:xfrm>
          <a:prstGeom prst="rect">
            <a:avLst/>
          </a:prstGeom>
        </p:spPr>
        <p:txBody>
          <a:bodyPr wrap="square">
            <a:spAutoFit/>
          </a:bodyPr>
          <a:lstStyle/>
          <a:p>
            <a:pPr marL="63500" marR="4405630" algn="just">
              <a:spcBef>
                <a:spcPts val="0"/>
              </a:spcBef>
              <a:spcAft>
                <a:spcPts val="0"/>
              </a:spcAft>
            </a:pPr>
            <a:r>
              <a:rPr lang="en-US" sz="2400"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VIII. Law &amp; Order</a:t>
            </a:r>
          </a:p>
          <a:p>
            <a:pPr>
              <a:lnSpc>
                <a:spcPts val="700"/>
              </a:lnSpc>
              <a:spcBef>
                <a:spcPts val="5"/>
              </a:spcBef>
            </a:pPr>
            <a:r>
              <a:rPr lang="en-US" sz="7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2103120" algn="just">
              <a:spcBef>
                <a:spcPts val="30"/>
              </a:spcBef>
              <a:spcAft>
                <a:spcPts val="0"/>
              </a:spcAft>
            </a:pPr>
            <a:r>
              <a:rPr lang="en-US" sz="28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primary implic</a:t>
            </a:r>
            <a:r>
              <a:rPr lang="en-US" sz="28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tions of a secure election are:</a:t>
            </a:r>
            <a:endParaRPr lang="en-US"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1050" dirty="0" smtClean="0">
                <a:effectLst/>
                <a:latin typeface="Times New Roman" panose="02020603050405020304" pitchFamily="18" charset="0"/>
                <a:ea typeface="Times New Roman" panose="02020603050405020304" pitchFamily="18" charset="0"/>
              </a:rPr>
              <a:t> </a:t>
            </a:r>
            <a:endParaRPr lang="en-US" dirty="0" smtClean="0">
              <a:effectLst/>
              <a:latin typeface="Times New Roman" panose="02020603050405020304" pitchFamily="18" charset="0"/>
              <a:ea typeface="Times New Roman" panose="02020603050405020304" pitchFamily="18" charset="0"/>
            </a:endParaRPr>
          </a:p>
          <a:p>
            <a:pPr marL="63500" marR="523240">
              <a:lnSpc>
                <a:spcPct val="150000"/>
              </a:lnSpc>
              <a:spcBef>
                <a:spcPts val="0"/>
              </a:spcBef>
              <a:spcAft>
                <a:spcPts val="0"/>
              </a:spcAft>
            </a:pP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Protection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interest electoral  </a:t>
            </a:r>
            <a:r>
              <a:rPr lang="en-US" sz="28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stakeholders </a:t>
            </a:r>
            <a:r>
              <a:rPr lang="en-US" sz="28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viz.  </a:t>
            </a:r>
            <a:r>
              <a:rPr lang="en-US" sz="28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Voters, candidates,   poll personnel, political party workers, Media, Observers.</a:t>
            </a:r>
            <a:endParaRPr lang="en-US" dirty="0" smtClean="0">
              <a:effectLst/>
              <a:latin typeface="Times New Roman" panose="02020603050405020304" pitchFamily="18" charset="0"/>
              <a:ea typeface="Times New Roman" panose="02020603050405020304" pitchFamily="18" charset="0"/>
            </a:endParaRPr>
          </a:p>
          <a:p>
            <a:pPr marL="63500" marR="129540">
              <a:lnSpc>
                <a:spcPct val="149000"/>
              </a:lnSpc>
              <a:spcBef>
                <a:spcPts val="25"/>
              </a:spcBef>
              <a:spcAft>
                <a:spcPts val="0"/>
              </a:spcAft>
            </a:pP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Ensuring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safety of the poll material, the polling stations, the counting center.</a:t>
            </a:r>
            <a:endParaRPr lang="en-US" dirty="0" smtClean="0">
              <a:effectLst/>
              <a:latin typeface="Times New Roman" panose="02020603050405020304" pitchFamily="18" charset="0"/>
              <a:ea typeface="Times New Roman" panose="02020603050405020304" pitchFamily="18" charset="0"/>
            </a:endParaRPr>
          </a:p>
          <a:p>
            <a:pPr marL="63500" marR="208915">
              <a:lnSpc>
                <a:spcPct val="149000"/>
              </a:lnSpc>
              <a:spcBef>
                <a:spcPts val="40"/>
              </a:spcBef>
              <a:spcAft>
                <a:spcPts val="0"/>
              </a:spcAft>
            </a:pP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Ensuring </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overall law and order is conducive enough to ensure a level playing field for election campaigning</a:t>
            </a:r>
            <a:r>
              <a:rPr lang="en-US" sz="28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398266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163" y="283285"/>
            <a:ext cx="11710555" cy="5374805"/>
          </a:xfrm>
          <a:prstGeom prst="rect">
            <a:avLst/>
          </a:prstGeom>
        </p:spPr>
        <p:txBody>
          <a:bodyPr wrap="square">
            <a:spAutoFit/>
          </a:bodyPr>
          <a:lstStyle/>
          <a:p>
            <a:pPr marL="63500" marR="4405630" algn="just">
              <a:spcBef>
                <a:spcPts val="0"/>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VIII. Law &amp; Order</a:t>
            </a:r>
          </a:p>
          <a:p>
            <a:pPr>
              <a:lnSpc>
                <a:spcPts val="700"/>
              </a:lnSpc>
              <a:spcBef>
                <a:spcPts val="5"/>
              </a:spcBef>
            </a:pPr>
            <a:r>
              <a:rPr lang="en-US" sz="7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50165">
              <a:lnSpc>
                <a:spcPct val="149000"/>
              </a:lnSpc>
              <a:spcBef>
                <a:spcPts val="3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Accordingly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ction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has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issued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instruc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ions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ensure peaceful elections which give stress on the following:</a:t>
            </a:r>
            <a:endParaRPr lang="en-US" sz="1400" dirty="0" smtClean="0">
              <a:effectLst/>
              <a:latin typeface="Times New Roman" panose="02020603050405020304" pitchFamily="18" charset="0"/>
              <a:ea typeface="Times New Roman" panose="02020603050405020304" pitchFamily="18" charset="0"/>
            </a:endParaRPr>
          </a:p>
          <a:p>
            <a:pPr marL="63500" marR="3160395" algn="just">
              <a:spcBef>
                <a:spcPts val="3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PRE POLL PERIOD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-3/2 day)</a:t>
            </a:r>
            <a:endParaRPr lang="en-US" sz="1400" dirty="0" smtClean="0">
              <a:effectLst/>
              <a:latin typeface="Times New Roman" panose="02020603050405020304" pitchFamily="18" charset="0"/>
              <a:ea typeface="Times New Roman" panose="02020603050405020304" pitchFamily="18" charset="0"/>
            </a:endParaRPr>
          </a:p>
          <a:p>
            <a:pPr marL="63500" marR="48895" algn="just">
              <a:lnSpc>
                <a:spcPct val="149000"/>
              </a:lnSpc>
              <a:spcBef>
                <a:spcPts val="13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Nodal Officers</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 be appoint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all functional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level like state, district who will be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responsible for kee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ing contacts and 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ordinating with the election administration, police officials, home department </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CAPF .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contact numbe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of these officers should be available in public domain as well.</a:t>
            </a:r>
            <a:endParaRPr lang="en-US" sz="1400" dirty="0" smtClean="0">
              <a:effectLst/>
              <a:latin typeface="Times New Roman" panose="02020603050405020304" pitchFamily="18" charset="0"/>
              <a:ea typeface="Times New Roman" panose="02020603050405020304" pitchFamily="18" charset="0"/>
            </a:endParaRPr>
          </a:p>
          <a:p>
            <a:pPr marL="63500" marR="203835" algn="just">
              <a:lnSpc>
                <a:spcPct val="150000"/>
              </a:lnSpc>
              <a:spcBef>
                <a:spcPts val="3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(ii)  Besides,</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material</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ould</a:t>
            </a:r>
            <a:r>
              <a:rPr lang="en-US" sz="20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also</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epared</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z="2000" spc="1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re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ant</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Sectio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Penal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Code, 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R.P</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Conduct</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that are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evant during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ourse of elect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endParaRPr lang="en-US" sz="1400" dirty="0" smtClean="0">
              <a:effectLst/>
              <a:latin typeface="Times New Roman" panose="02020603050405020304" pitchFamily="18" charset="0"/>
              <a:ea typeface="Times New Roman" panose="02020603050405020304" pitchFamily="18" charset="0"/>
            </a:endParaRPr>
          </a:p>
          <a:p>
            <a:pPr marL="63500" marR="48260" algn="just">
              <a:lnSpc>
                <a:spcPct val="149000"/>
              </a:lnSpc>
              <a:spcBef>
                <a:spcPts val="35"/>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(iii)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his</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reference</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aterial</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available to</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fficials</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 we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884395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737" y="119775"/>
            <a:ext cx="12119263" cy="5529719"/>
          </a:xfrm>
          <a:prstGeom prst="rect">
            <a:avLst/>
          </a:prstGeom>
        </p:spPr>
        <p:txBody>
          <a:bodyPr wrap="square">
            <a:spAutoFit/>
          </a:bodyPr>
          <a:lstStyle/>
          <a:p>
            <a:pPr marL="63500" marR="4193540" algn="just">
              <a:lnSpc>
                <a:spcPct val="150000"/>
              </a:lnSpc>
              <a:spcBef>
                <a:spcPts val="25"/>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CPF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oord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endParaRPr lang="en-US" sz="1400" dirty="0" smtClean="0">
              <a:effectLst/>
              <a:latin typeface="Times New Roman" panose="02020603050405020304" pitchFamily="18" charset="0"/>
              <a:ea typeface="Times New Roman" panose="02020603050405020304" pitchFamily="18" charset="0"/>
            </a:endParaRPr>
          </a:p>
          <a:p>
            <a:pPr>
              <a:lnSpc>
                <a:spcPct val="150000"/>
              </a:lnSpc>
              <a:spcBef>
                <a:spcPts val="5"/>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639445" algn="just">
              <a:lnSpc>
                <a:spcPct val="150000"/>
              </a:lnSpc>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proper orient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needs to be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given about 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role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CPF vi</a:t>
            </a:r>
            <a:r>
              <a:rPr lang="en-US" sz="2000" spc="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-à-vis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police/local p</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ice and other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ibil</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a:t>
            </a:r>
          </a:p>
          <a:p>
            <a:pPr marL="63500" marR="639445" algn="just">
              <a:spcBef>
                <a:spcPts val="0"/>
              </a:spcBef>
              <a:spcAft>
                <a:spcPts val="0"/>
              </a:spcAft>
            </a:pPr>
            <a:endParaRPr lang="en-US" sz="2000" dirty="0">
              <a:latin typeface="Bookman Old Style" panose="02050604050505020204" pitchFamily="18" charset="0"/>
              <a:ea typeface="Times New Roman" panose="02020603050405020304" pitchFamily="18" charset="0"/>
            </a:endParaRPr>
          </a:p>
          <a:p>
            <a:pPr marL="63500" marR="639445" algn="just">
              <a:spcBef>
                <a:spcPts val="0"/>
              </a:spcBef>
              <a:spcAft>
                <a:spcPts val="0"/>
              </a:spcAft>
            </a:pPr>
            <a:endParaRPr lang="en-US" sz="14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48260" algn="just">
              <a:lnSpc>
                <a:spcPct val="150000"/>
              </a:lnSpc>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Security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Force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Deployment </a:t>
            </a:r>
            <a:r>
              <a:rPr lang="en-US" sz="20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Plan  (ECI </a:t>
            </a:r>
            <a:r>
              <a:rPr lang="en-US" sz="2000" spc="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z="2000"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464</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L&amp;O/201</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-EPS dated</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7.4.2014)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63500" marR="48260" algn="just">
              <a:lnSpc>
                <a:spcPct val="150000"/>
              </a:lnSpc>
              <a:spcBef>
                <a:spcPts val="0"/>
              </a:spcBef>
              <a:spcAft>
                <a:spcPts val="0"/>
              </a:spcAft>
            </a:pPr>
            <a:endParaRPr lang="en-US" sz="2000" spc="15" dirty="0">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48260" algn="just">
              <a:lnSpc>
                <a:spcPct val="150000"/>
              </a:lnSpc>
              <a:spcBef>
                <a:spcPts val="0"/>
              </a:spcBef>
              <a:spcAft>
                <a:spcPts val="0"/>
              </a:spcAft>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ensure   full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optimal  </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utilization</a:t>
            </a:r>
            <a:r>
              <a:rPr lang="en-US" sz="2000"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police forces </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including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PFs </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 </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Police </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(SAPs),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 directs that the State Deployment Plan will be prepared taking</a:t>
            </a:r>
            <a:r>
              <a:rPr lang="en-US" sz="20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into</a:t>
            </a:r>
            <a:r>
              <a:rPr lang="en-US" sz="20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count the</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available   </a:t>
            </a:r>
            <a:r>
              <a:rPr lang="en-US" sz="2000" spc="3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forc</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State </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vernment/SAP  </a:t>
            </a:r>
            <a:r>
              <a:rPr lang="en-US" sz="2000" spc="2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CAPF </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which will  </a:t>
            </a:r>
            <a:r>
              <a:rPr lang="en-US" sz="2000" spc="1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made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avai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able </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 the Minist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of Home Affairs </a:t>
            </a:r>
            <a:r>
              <a:rPr lang="en-US" sz="2000"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 it will</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the responsibility of the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DEO and SP to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see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the deployment</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plan is followed very strictly.</a:t>
            </a:r>
            <a:endParaRPr lang="en-US" sz="1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7934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2069"/>
            <a:ext cx="8163790" cy="461665"/>
          </a:xfrm>
          <a:prstGeom prst="rect">
            <a:avLst/>
          </a:prstGeom>
        </p:spPr>
        <p:txBody>
          <a:bodyPr wrap="square">
            <a:spAutoFit/>
          </a:bodyPr>
          <a:lstStyle/>
          <a:p>
            <a:pPr marL="63500" marR="3824605" algn="just">
              <a:spcBef>
                <a:spcPts val="0"/>
              </a:spcBef>
              <a:spcAft>
                <a:spcPts val="0"/>
              </a:spcAft>
            </a:pPr>
            <a:r>
              <a:rPr lang="en-US" sz="24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I. POLLING PERSONNE</a:t>
            </a:r>
            <a:r>
              <a:rPr lang="en-US" sz="2400" spc="5"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400" dirty="0" smtClean="0">
                <a:solidFill>
                  <a:srgbClr val="C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600" dirty="0">
              <a:solidFill>
                <a:srgbClr val="C00000"/>
              </a:solidFill>
              <a:effectLst/>
              <a:latin typeface="Times New Roman" panose="02020603050405020304" pitchFamily="18" charset="0"/>
              <a:ea typeface="Times New Roman" panose="02020603050405020304" pitchFamily="18" charset="0"/>
            </a:endParaRPr>
          </a:p>
        </p:txBody>
      </p:sp>
      <p:sp>
        <p:nvSpPr>
          <p:cNvPr id="6" name="Rectangle 5"/>
          <p:cNvSpPr/>
          <p:nvPr/>
        </p:nvSpPr>
        <p:spPr>
          <a:xfrm>
            <a:off x="235131" y="683734"/>
            <a:ext cx="11821390" cy="6250429"/>
          </a:xfrm>
          <a:prstGeom prst="rect">
            <a:avLst/>
          </a:prstGeom>
        </p:spPr>
        <p:txBody>
          <a:bodyPr wrap="square">
            <a:spAutoFit/>
          </a:bodyPr>
          <a:lstStyle/>
          <a:p>
            <a:pPr>
              <a:lnSpc>
                <a:spcPts val="700"/>
              </a:lnSpc>
              <a:spcBef>
                <a:spcPts val="5"/>
              </a:spcBef>
            </a:pPr>
            <a:r>
              <a:rPr lang="en-US" sz="1600" dirty="0" smtClean="0">
                <a:effectLst/>
                <a:latin typeface="Times New Roman" panose="02020603050405020304" pitchFamily="18" charset="0"/>
                <a:ea typeface="Times New Roman" panose="02020603050405020304" pitchFamily="18" charset="0"/>
              </a:rPr>
              <a:t> </a:t>
            </a:r>
          </a:p>
          <a:p>
            <a:pPr marL="63500" marR="1447165" algn="just">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 RANDO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IZATI</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OF FE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ALE PO</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LING PESONNEL:</a:t>
            </a:r>
            <a:endParaRPr lang="en-US" sz="20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2000" dirty="0" smtClean="0">
                <a:effectLst/>
                <a:latin typeface="Times New Roman" panose="02020603050405020304" pitchFamily="18" charset="0"/>
                <a:ea typeface="Times New Roman" panose="02020603050405020304" pitchFamily="18" charset="0"/>
              </a:rPr>
              <a:t> </a:t>
            </a:r>
          </a:p>
          <a:p>
            <a:pPr marL="520700" marR="2185035" lvl="1" algn="just"/>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Letter No 464/</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/2009/EPS dated 22.9.2009</a:t>
            </a:r>
            <a:endParaRPr lang="en-US" sz="1600" dirty="0" smtClean="0">
              <a:effectLst/>
              <a:latin typeface="Times New Roman" panose="02020603050405020304" pitchFamily="18" charset="0"/>
              <a:ea typeface="Times New Roman" panose="02020603050405020304" pitchFamily="18" charset="0"/>
            </a:endParaRPr>
          </a:p>
          <a:p>
            <a:pPr lvl="1">
              <a:lnSpc>
                <a:spcPts val="700"/>
              </a:lnSpc>
              <a:spcBef>
                <a:spcPts val="5"/>
              </a:spcBef>
            </a:pPr>
            <a:r>
              <a:rPr lang="en-US" dirty="0" smtClean="0">
                <a:effectLst/>
                <a:latin typeface="Times New Roman" panose="02020603050405020304" pitchFamily="18" charset="0"/>
                <a:ea typeface="Times New Roman" panose="02020603050405020304" pitchFamily="18" charset="0"/>
              </a:rPr>
              <a:t> </a:t>
            </a:r>
          </a:p>
          <a:p>
            <a:pPr marL="806450" marR="49530" lvl="1" indent="-285750" algn="just">
              <a:lnSpc>
                <a:spcPct val="150000"/>
              </a:lnSpc>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female polling</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personnel should not be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ut on duty on the basis of computer randomization process.</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806450" marR="49530" lvl="1" indent="-285750" algn="just">
              <a:lnSpc>
                <a:spcPct val="150000"/>
              </a:lnSpc>
              <a:buFont typeface="Arial" panose="020B0604020202020204" pitchFamily="34" charset="0"/>
              <a:buChar char="•"/>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hey</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 be put on</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duty by manual randomization by the observers in the </a:t>
            </a:r>
            <a:r>
              <a:rPr lang="en-US" sz="20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neighbouring</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polling stations so that they are able to go to the polling stations in the morning of the poll day</a:t>
            </a: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a:t>
            </a:r>
          </a:p>
          <a:p>
            <a:pPr marL="520700" marR="49530" lvl="1" algn="just">
              <a:lnSpc>
                <a:spcPct val="150000"/>
              </a:lnSpc>
            </a:pPr>
            <a:endParaRPr lang="en-US" sz="1100" dirty="0" smtClean="0">
              <a:effectLst/>
              <a:latin typeface="Times New Roman" panose="02020603050405020304" pitchFamily="18" charset="0"/>
              <a:ea typeface="Times New Roman" panose="02020603050405020304" pitchFamily="18" charset="0"/>
            </a:endParaRPr>
          </a:p>
          <a:p>
            <a:pPr marL="63500" marR="1002030" algn="just">
              <a:spcBef>
                <a:spcPts val="25"/>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 DEPLOY</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 PHYSICALLY HANDICAPPED PERSONS:</a:t>
            </a:r>
            <a:endParaRPr lang="en-US" sz="20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2000" dirty="0" smtClean="0">
                <a:effectLst/>
                <a:latin typeface="Times New Roman" panose="02020603050405020304" pitchFamily="18" charset="0"/>
                <a:ea typeface="Times New Roman" panose="02020603050405020304" pitchFamily="18" charset="0"/>
              </a:rPr>
              <a:t> </a:t>
            </a:r>
          </a:p>
          <a:p>
            <a:pPr marL="520700" marR="1343025" lvl="1" algn="just"/>
            <a:r>
              <a:rPr lang="en-US" dirty="0">
                <a:latin typeface="Bookman Old Style" panose="02050604050505020204" pitchFamily="18" charset="0"/>
                <a:ea typeface="Bookman Old Style" panose="02050604050505020204" pitchFamily="18" charset="0"/>
                <a:cs typeface="Bookman Old Style" panose="02050604050505020204" pitchFamily="18" charset="0"/>
              </a:rPr>
              <a:t>Letter No.464/INST/2008/EPS Date: 23rd December 2008.</a:t>
            </a:r>
          </a:p>
          <a:p>
            <a:pPr lvl="1">
              <a:lnSpc>
                <a:spcPts val="700"/>
              </a:lnSpc>
              <a:spcBef>
                <a:spcPts val="5"/>
              </a:spcBef>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806450" marR="48895" lvl="1" indent="-285750" algn="just">
              <a:lnSpc>
                <a:spcPct val="150000"/>
              </a:lnSpc>
              <a:buFont typeface="Arial" panose="020B0604020202020204" pitchFamily="34" charset="0"/>
              <a:buChar char="•"/>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The DEO and the RO shall make personal efforts to ensure that the special needs and requirements of the physically challenged persons are taken into account  while  choosing  the  polling  station  for  deployment.  </a:t>
            </a: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It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shall  be ensured that they are posted at the polling stations located in the headquarters. </a:t>
            </a:r>
          </a:p>
        </p:txBody>
      </p:sp>
    </p:spTree>
    <p:extLst>
      <p:ext uri="{BB962C8B-B14F-4D97-AF65-F5344CB8AC3E}">
        <p14:creationId xmlns:p14="http://schemas.microsoft.com/office/powerpoint/2010/main" val="11732152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612" y="140648"/>
            <a:ext cx="11648209" cy="6717352"/>
          </a:xfrm>
          <a:prstGeom prst="rect">
            <a:avLst/>
          </a:prstGeom>
        </p:spPr>
        <p:txBody>
          <a:bodyPr wrap="square">
            <a:spAutoFit/>
          </a:bodyPr>
          <a:lstStyle/>
          <a:p>
            <a:pPr marL="63500" marR="3867785" algn="just">
              <a:spcBef>
                <a:spcPts val="0"/>
              </a:spcBef>
              <a:spcAft>
                <a:spcPts val="0"/>
              </a:spcAft>
            </a:pP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Pre-polls- role of CPF</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233743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CPF arrives in advance for area domination</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1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315595">
              <a:lnSpc>
                <a:spcPct val="150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akes out flag 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rche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point patrolling and other confidence building activities (mostly on foot).</a:t>
            </a:r>
            <a:endParaRPr lang="en-US" sz="1200" dirty="0" smtClean="0">
              <a:effectLst/>
              <a:latin typeface="Times New Roman" panose="02020603050405020304" pitchFamily="18" charset="0"/>
              <a:ea typeface="Times New Roman" panose="02020603050405020304" pitchFamily="18" charset="0"/>
            </a:endParaRPr>
          </a:p>
          <a:p>
            <a:pPr marL="63500" marR="101600">
              <a:lnSpc>
                <a:spcPct val="149000"/>
              </a:lnSpc>
              <a:spcBef>
                <a:spcPts val="25"/>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hey are provided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are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-wise list of anti-social elements to undertake spot verification (of their whereabouts, presence and activities).</a:t>
            </a:r>
            <a:endParaRPr lang="en-US" sz="1200" dirty="0" smtClean="0">
              <a:effectLst/>
              <a:latin typeface="Times New Roman" panose="02020603050405020304" pitchFamily="18" charset="0"/>
              <a:ea typeface="Times New Roman" panose="02020603050405020304" pitchFamily="18" charset="0"/>
            </a:endParaRPr>
          </a:p>
          <a:p>
            <a:pPr marL="63500" marR="71755">
              <a:lnSpc>
                <a:spcPct val="149000"/>
              </a:lnSpc>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hey also interact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loc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 population with a view to enhance the public confidence</a:t>
            </a:r>
          </a:p>
          <a:p>
            <a:pPr marL="63500" marR="71755">
              <a:lnSpc>
                <a:spcPct val="149000"/>
              </a:lnSpc>
              <a:spcBef>
                <a:spcPts val="30"/>
              </a:spcBef>
              <a:spcAft>
                <a:spcPts val="0"/>
              </a:spcAft>
            </a:pPr>
            <a:endParaRPr lang="en-US" sz="1200" dirty="0" smtClean="0">
              <a:effectLst/>
              <a:latin typeface="Times New Roman" panose="02020603050405020304" pitchFamily="18" charset="0"/>
              <a:ea typeface="Times New Roman" panose="02020603050405020304" pitchFamily="18" charset="0"/>
            </a:endParaRPr>
          </a:p>
          <a:p>
            <a:pPr marL="112395" marR="3224530" algn="just">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10. Pre Poll Role of State Police</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10223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•Responsible for maintenance of the general law and order in the catchment area of the polling stations and generally in the constituency/district/state</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381571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ake preventive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ctions</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215900"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Establish check-posts and prevent illegal movement of cash, liquor, etc.</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390715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Vulnerability mapping</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299275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mplement Model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Code of Conduct</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391985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Handle V</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 mov</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ment</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1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345630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mplement Depl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yment Plan</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3141980"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Provide logistical support to CPF</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57944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731336" cy="6480236"/>
          </a:xfrm>
          <a:prstGeom prst="rect">
            <a:avLst/>
          </a:prstGeom>
        </p:spPr>
        <p:txBody>
          <a:bodyPr wrap="square">
            <a:spAutoFit/>
          </a:bodyPr>
          <a:lstStyle/>
          <a:p>
            <a:pPr marL="63500" marR="137160"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following steps are  taken after  the announcement of elections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these need to be stressed during the 72 </a:t>
            </a:r>
            <a:r>
              <a:rPr lang="en-US" sz="16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hrs</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close to poll :</a:t>
            </a:r>
            <a:endParaRPr lang="en-US" sz="11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7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3562985" algn="just">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Arms/E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plosives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Seizure:</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7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48895" algn="just">
              <a:lnSpc>
                <a:spcPct val="150000"/>
              </a:lnSpc>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Drives should be launched to unearth and seize unlicensed arms and ammunition. A very thorough search</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seizure by the State Police of unlicensed arms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 places of indi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enous manufacture</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arms and ammunition</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carried</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out</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persons</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involved</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1600"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arrested.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ntra -state and int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State movements of trucks and commercial vehicles shall</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strictly</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ch</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cked</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view</a:t>
            </a:r>
            <a:r>
              <a:rPr lang="en-US" sz="16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16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preventing</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smuggl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arms</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ammunition and an</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-social elements. R</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ids should be carri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out regularly and intensively on underground arms factories.</a:t>
            </a:r>
            <a:endParaRPr lang="en-US" sz="1100" dirty="0" smtClean="0">
              <a:effectLst/>
              <a:latin typeface="Times New Roman" panose="02020603050405020304" pitchFamily="18" charset="0"/>
              <a:ea typeface="Times New Roman" panose="02020603050405020304" pitchFamily="18" charset="0"/>
            </a:endParaRPr>
          </a:p>
          <a:p>
            <a:pPr marL="63500" marR="46355" algn="just">
              <a:lnSpc>
                <a:spcPct val="149000"/>
              </a:lnSpc>
              <a:spcBef>
                <a:spcPts val="3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nstruction</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Sl. </a:t>
            </a:r>
            <a:r>
              <a:rPr lang="en-US" sz="16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z="16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66</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79. </a:t>
            </a:r>
            <a:r>
              <a:rPr lang="en-US" sz="16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order No.464/96(L&amp;O)   </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dt.</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17.</a:t>
            </a:r>
            <a:r>
              <a:rPr lang="en-US" sz="16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.1996. ECI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letter No.464/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&amp;O/2007/PL</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8.1.2007</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p>
          <a:p>
            <a:pPr marL="63500" marR="46355" algn="just">
              <a:lnSpc>
                <a:spcPct val="149000"/>
              </a:lnSpc>
              <a:spcBef>
                <a:spcPts val="30"/>
              </a:spcBef>
              <a:spcAft>
                <a:spcPts val="0"/>
              </a:spcAft>
            </a:pPr>
            <a:endParaRPr lang="en-US" sz="1100" dirty="0" smtClean="0">
              <a:effectLst/>
              <a:latin typeface="Times New Roman" panose="02020603050405020304" pitchFamily="18" charset="0"/>
              <a:ea typeface="Times New Roman" panose="02020603050405020304" pitchFamily="18" charset="0"/>
            </a:endParaRPr>
          </a:p>
          <a:p>
            <a:pPr marL="63500" marR="2141855" algn="just">
              <a:spcBef>
                <a:spcPts val="3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Transportation of Arms and Ammunitions</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b="1"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7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49530" algn="just">
              <a:lnSpc>
                <a:spcPct val="150000"/>
              </a:lnSpc>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Strict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vigil </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thorough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checking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lorries, </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light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hicles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all other vehicles from 3 days before the poll till counting of votes to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ensure that no undesirable elements or arms and ammunitions are being transported from outside.</a:t>
            </a:r>
            <a:endParaRPr lang="en-US" sz="1100" dirty="0" smtClean="0">
              <a:effectLst/>
              <a:latin typeface="Times New Roman" panose="02020603050405020304" pitchFamily="18" charset="0"/>
              <a:ea typeface="Times New Roman" panose="02020603050405020304" pitchFamily="18" charset="0"/>
            </a:endParaRPr>
          </a:p>
          <a:p>
            <a:pPr marL="63500" marR="48895" algn="just">
              <a:lnSpc>
                <a:spcPct val="149000"/>
              </a:lnSpc>
              <a:spcBef>
                <a:spcPts val="25"/>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(ii)  </a:t>
            </a:r>
            <a:r>
              <a:rPr lang="en-US" sz="1600" spc="1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nte</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-state su</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ply of Arms and ammunitions only on the basis of valid papers</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including</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Objection</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Certifi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Care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taken that supply reaches the actual consigning and not into the hand of unauthorized persons.</a:t>
            </a:r>
            <a:endParaRPr lang="en-US" sz="11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8319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731336" cy="6659836"/>
          </a:xfrm>
          <a:prstGeom prst="rect">
            <a:avLst/>
          </a:prstGeom>
        </p:spPr>
        <p:txBody>
          <a:bodyPr wrap="square">
            <a:spAutoFit/>
          </a:bodyPr>
          <a:lstStyle/>
          <a:p>
            <a:pPr marL="63500" marR="505460" algn="just">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Checking of State &amp; International Border &amp; Placement of NAKA:</a:t>
            </a:r>
            <a:endParaRPr lang="en-US" sz="14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50165" algn="just">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Extensive  </a:t>
            </a:r>
            <a:r>
              <a:rPr lang="en-US" spc="1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patrolling  </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duty  </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assigned  </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routes  </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covering  </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State/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nternational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Border.</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46355" algn="just">
              <a:lnSpc>
                <a:spcPct val="149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case</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in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state</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border</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falling</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within</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boundary,</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ordination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meeting with</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neighboring district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&amp;</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 case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 border,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ordination meeting with the BSF will have to be completed by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 Day</a:t>
            </a:r>
            <a:endParaRPr lang="en-US" sz="1200" dirty="0" smtClean="0">
              <a:effectLst/>
              <a:latin typeface="Times New Roman" panose="02020603050405020304" pitchFamily="18" charset="0"/>
              <a:ea typeface="Times New Roman" panose="02020603050405020304" pitchFamily="18" charset="0"/>
            </a:endParaRPr>
          </a:p>
          <a:p>
            <a:pPr marL="63500" marR="47625" algn="just">
              <a:lnSpc>
                <a:spcPct val="150000"/>
              </a:lnSpc>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  </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Placement of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Strategic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elem</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urprise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checking to start immediately with the announcement of election by the Election Commission of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smtClean="0">
              <a:effectLst/>
              <a:latin typeface="Times New Roman" panose="02020603050405020304" pitchFamily="18" charset="0"/>
              <a:ea typeface="Times New Roman" panose="02020603050405020304" pitchFamily="18" charset="0"/>
            </a:endParaRPr>
          </a:p>
          <a:p>
            <a:pPr marL="63500" marR="49530" algn="just">
              <a:lnSpc>
                <a:spcPct val="150000"/>
              </a:lnSpc>
              <a:spcBef>
                <a:spcPts val="2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pc="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Strict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vigil sha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 be maintained by</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thorough checking</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lorries, light vehicles and all ot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 vehicles from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 to ensure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undesirable elements or arms and ammunition are being transported into the constituency from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utside and to appr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hend them if they</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doing so. Such checking</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vehicles</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continue</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till</a:t>
            </a:r>
            <a:r>
              <a:rPr lang="en-US" spc="2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completion</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counting</a:t>
            </a:r>
            <a:r>
              <a:rPr lang="en-US" spc="2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votes and the declaration of r</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sults.</a:t>
            </a:r>
            <a:endParaRPr lang="en-US" sz="1200" dirty="0" smtClean="0">
              <a:effectLst/>
              <a:latin typeface="Times New Roman" panose="02020603050405020304" pitchFamily="18" charset="0"/>
              <a:ea typeface="Times New Roman" panose="02020603050405020304" pitchFamily="18" charset="0"/>
            </a:endParaRPr>
          </a:p>
          <a:p>
            <a:pPr marL="63500" marR="46990" algn="just">
              <a:lnSpc>
                <a:spcPct val="149000"/>
              </a:lnSpc>
              <a:spcBef>
                <a:spcPts val="25"/>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Sealing</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state</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borders/</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district</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borders</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 to</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prevent infiltration of anti-social and disruptive elements.</a:t>
            </a:r>
            <a:endParaRPr lang="en-US" sz="1200" dirty="0" smtClean="0">
              <a:effectLst/>
              <a:latin typeface="Times New Roman" panose="02020603050405020304" pitchFamily="18" charset="0"/>
              <a:ea typeface="Times New Roman" panose="02020603050405020304" pitchFamily="18" charset="0"/>
            </a:endParaRPr>
          </a:p>
          <a:p>
            <a:pPr marL="63500" marR="50800" algn="just">
              <a:lnSpc>
                <a:spcPct val="150000"/>
              </a:lnSpc>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Sealing</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International</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Border</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from</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 to</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weed</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out</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possibilities</a:t>
            </a:r>
            <a:r>
              <a:rPr lang="en-US"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infiltration of undesired elements from</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across the border.</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98339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5577" y="168954"/>
            <a:ext cx="11103429" cy="4462760"/>
          </a:xfrm>
          <a:prstGeom prst="rect">
            <a:avLst/>
          </a:prstGeom>
        </p:spPr>
        <p:txBody>
          <a:bodyPr wrap="square">
            <a:spAutoFit/>
          </a:bodyPr>
          <a:lstStyle/>
          <a:p>
            <a:pPr marL="63500" marR="3776345" algn="just">
              <a:spcBef>
                <a:spcPts val="25"/>
              </a:spcBef>
              <a:spcAft>
                <a:spcPts val="0"/>
              </a:spcAft>
            </a:pPr>
            <a:endPar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3776345" algn="just">
              <a:spcBef>
                <a:spcPts val="25"/>
              </a:spcBef>
              <a:spcAft>
                <a:spcPts val="0"/>
              </a:spcAft>
            </a:pPr>
            <a:endParaRPr lang="en-US" sz="1400" dirty="0">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3776345" algn="just">
              <a:spcBef>
                <a:spcPts val="25"/>
              </a:spcBef>
              <a:spcAft>
                <a:spcPts val="0"/>
              </a:spcAft>
            </a:pPr>
            <a:r>
              <a:rPr lang="en-US" sz="32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Communication Plan:</a:t>
            </a:r>
            <a:endParaRPr lang="en-US" sz="2000" dirty="0" smtClean="0">
              <a:effectLst/>
              <a:latin typeface="Times New Roman" panose="02020603050405020304" pitchFamily="18" charset="0"/>
              <a:ea typeface="Times New Roman" panose="02020603050405020304" pitchFamily="18" charset="0"/>
            </a:endParaRPr>
          </a:p>
          <a:p>
            <a:pPr algn="just"/>
            <a:r>
              <a:rPr lang="en-US" sz="32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r>
            <a:br>
              <a:rPr lang="en-US" sz="32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br>
            <a:r>
              <a:rPr lang="en-US" sz="2000" dirty="0" smtClean="0">
                <a:effectLst/>
                <a:latin typeface="Times New Roman" panose="02020603050405020304" pitchFamily="18" charset="0"/>
                <a:ea typeface="Times New Roman" panose="02020603050405020304" pitchFamily="18" charset="0"/>
              </a:rPr>
              <a:t> </a:t>
            </a:r>
            <a:r>
              <a:rPr lang="en-US" sz="3200" dirty="0">
                <a:latin typeface="Bookman Old Style" panose="02050604050505020204" pitchFamily="18" charset="0"/>
                <a:ea typeface="Bookman Old Style" panose="02050604050505020204" pitchFamily="18" charset="0"/>
                <a:cs typeface="Bookman Old Style" panose="02050604050505020204" pitchFamily="18" charset="0"/>
              </a:rPr>
              <a:t>Advanced planning for shadow areas/communication infrastructure: Special alternative measures to be put on place  to cover missing links  in mobile shadow zones .Fleet of cycle/motor cycle messengers may be put on service where no contacts through any kind of phones could be made</a:t>
            </a:r>
            <a:r>
              <a:rPr lang="en-US" sz="3200" dirty="0" smtClean="0">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3200" dirty="0">
              <a:latin typeface="Bookman Old Style" panose="02050604050505020204" pitchFamily="18" charset="0"/>
              <a:ea typeface="Bookman Old Style" panose="02050604050505020204" pitchFamily="18" charset="0"/>
              <a:cs typeface="Bookman Old Style" panose="02050604050505020204" pitchFamily="18" charset="0"/>
            </a:endParaRPr>
          </a:p>
        </p:txBody>
      </p:sp>
    </p:spTree>
    <p:extLst>
      <p:ext uri="{BB962C8B-B14F-4D97-AF65-F5344CB8AC3E}">
        <p14:creationId xmlns:p14="http://schemas.microsoft.com/office/powerpoint/2010/main" val="22732415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62866"/>
            <a:ext cx="12212780" cy="4351640"/>
          </a:xfrm>
          <a:prstGeom prst="rect">
            <a:avLst/>
          </a:prstGeom>
        </p:spPr>
        <p:txBody>
          <a:bodyPr wrap="square">
            <a:spAutoFit/>
          </a:bodyPr>
          <a:lstStyle/>
          <a:p>
            <a:pPr marL="63500" marR="4110990" algn="just">
              <a:spcBef>
                <a:spcPts val="0"/>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IX.MEDIA MATTERS:</a:t>
            </a:r>
          </a:p>
          <a:p>
            <a:pPr>
              <a:lnSpc>
                <a:spcPts val="1400"/>
              </a:lnSpc>
              <a:spcBef>
                <a:spcPts val="95"/>
              </a:spcBef>
            </a:pPr>
            <a:r>
              <a:rPr lang="en-US"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779780" algn="just">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 Poll</a:t>
            </a:r>
            <a:r>
              <a:rPr lang="en-US" sz="16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57</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6</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/Exit/2014/SDR-</a:t>
            </a:r>
            <a:r>
              <a:rPr lang="en-US" sz="16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Vol.</a:t>
            </a:r>
            <a:r>
              <a:rPr lang="en-US" sz="1600" spc="1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Dated: 3rd April,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2014)</a:t>
            </a:r>
            <a:endParaRPr lang="en-US" sz="1100" dirty="0" smtClean="0">
              <a:effectLst/>
              <a:latin typeface="Times New Roman" panose="02020603050405020304" pitchFamily="18" charset="0"/>
              <a:ea typeface="Times New Roman" panose="02020603050405020304" pitchFamily="18" charset="0"/>
            </a:endParaRPr>
          </a:p>
          <a:p>
            <a:pPr>
              <a:lnSpc>
                <a:spcPts val="1400"/>
              </a:lnSpc>
              <a:spcBef>
                <a:spcPts val="85"/>
              </a:spcBef>
            </a:pPr>
            <a:r>
              <a:rPr lang="en-US"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92075" algn="just">
              <a:lnSpc>
                <a:spcPct val="148000"/>
              </a:lnSpc>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Under the provisions of Section 126A of the R.P. Act, 1951, there shall be restrictions</a:t>
            </a:r>
            <a:r>
              <a:rPr lang="en-US" sz="1600" spc="1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conduct</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exit</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16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publication</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dissemination of</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result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such</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such period,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may</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notified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Election Commission, in this re</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ard; in exercise of the powers under su</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Section</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secti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126A</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R.P.</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1951,</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 having</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regard</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provisions</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ection</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1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Section,</a:t>
            </a:r>
            <a:r>
              <a:rPr lang="en-US" sz="16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may notify the period</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fr</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start of</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the first poll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a:t>
            </a:r>
            <a:r>
              <a:rPr lang="en-US" sz="1600"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30 minutes after the end of poll on the last poll day in a State/in the country,</a:t>
            </a:r>
            <a:r>
              <a:rPr lang="en-US" sz="16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 the period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which conducting</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exit poll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publishing or</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publicizing by means of the p</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 or</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electronic</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media or dissemination in any other manner  whatsoever,  the  result  of  any  exit  poll  in  connection  with  the General Elections to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House of the</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People and the S</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ate Legislative Assemblies  and  by</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-elections  from  Parliament/Assembly  constituencies shall </a:t>
            </a:r>
            <a:r>
              <a:rPr lang="en-US" sz="1600" dirty="0" smtClean="0">
                <a:solidFill>
                  <a:srgbClr val="030303"/>
                </a:solidFill>
                <a:effectLst/>
                <a:latin typeface="Bookman Old Style" panose="02050604050505020204" pitchFamily="18" charset="0"/>
                <a:ea typeface="Bookman Old Style" panose="02050604050505020204" pitchFamily="18" charset="0"/>
                <a:cs typeface="Bookman Old Style" panose="02050604050505020204" pitchFamily="18" charset="0"/>
              </a:rPr>
              <a:t>be prohibited.</a:t>
            </a:r>
            <a:endParaRPr lang="en-US" sz="1100" dirty="0" smtClean="0">
              <a:effectLst/>
              <a:latin typeface="Times New Roman" panose="02020603050405020304" pitchFamily="18" charset="0"/>
              <a:ea typeface="Times New Roman" panose="02020603050405020304" pitchFamily="18" charset="0"/>
            </a:endParaRPr>
          </a:p>
          <a:p>
            <a:pPr>
              <a:lnSpc>
                <a:spcPts val="800"/>
              </a:lnSpc>
              <a:spcBef>
                <a:spcPts val="40"/>
              </a:spcBef>
            </a:pPr>
            <a:r>
              <a:rPr lang="en-US" sz="10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376189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019" y="206564"/>
            <a:ext cx="11620501" cy="6651436"/>
          </a:xfrm>
          <a:prstGeom prst="rect">
            <a:avLst/>
          </a:prstGeom>
        </p:spPr>
        <p:txBody>
          <a:bodyPr wrap="square">
            <a:spAutoFit/>
          </a:bodyPr>
          <a:lstStyle/>
          <a:p>
            <a:pPr marL="406400" marR="90805" indent="-342900" algn="just">
              <a:lnSpc>
                <a:spcPct val="148000"/>
              </a:lnSpc>
              <a:spcBef>
                <a:spcPts val="0"/>
              </a:spcBef>
              <a:spcAft>
                <a:spcPts val="0"/>
              </a:spcAft>
              <a:buAutoNum type="arabicPeriod" startAt="2"/>
            </a:pPr>
            <a:r>
              <a:rPr lang="en-US" sz="1600" dirty="0" smtClean="0">
                <a:solidFill>
                  <a:srgbClr val="030303"/>
                </a:solidFill>
                <a:effectLst/>
                <a:latin typeface="Bookman Old Style" panose="02050604050505020204" pitchFamily="18" charset="0"/>
                <a:ea typeface="Bookman Old Style" panose="02050604050505020204" pitchFamily="18" charset="0"/>
                <a:cs typeface="Bookman Old Style" panose="02050604050505020204" pitchFamily="18" charset="0"/>
              </a:rPr>
              <a:t>Opinion  </a:t>
            </a:r>
            <a:r>
              <a:rPr lang="en-US" sz="1600" spc="15" dirty="0" smtClean="0">
                <a:solidFill>
                  <a:srgbClr val="030303"/>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30303"/>
                </a:solidFill>
                <a:effectLst/>
                <a:latin typeface="Bookman Old Style" panose="02050604050505020204" pitchFamily="18" charset="0"/>
                <a:ea typeface="Bookman Old Style" panose="02050604050505020204" pitchFamily="18" charset="0"/>
                <a:cs typeface="Bookman Old Style" panose="02050604050505020204" pitchFamily="18" charset="0"/>
              </a:rPr>
              <a:t>Poll: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(GO.  </a:t>
            </a:r>
            <a:r>
              <a:rPr lang="en-US" sz="1600" spc="6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No.  </a:t>
            </a:r>
            <a:r>
              <a:rPr lang="en-US" sz="1600" spc="6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EC</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CS  </a:t>
            </a:r>
            <a:r>
              <a:rPr lang="en-US" sz="1600" spc="6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/98/01  </a:t>
            </a:r>
            <a:r>
              <a:rPr lang="en-US" sz="1600" spc="6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20  </a:t>
            </a:r>
            <a:r>
              <a:rPr lang="en-US" sz="1600" spc="6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January,  </a:t>
            </a:r>
            <a:r>
              <a:rPr lang="en-US" sz="1600" spc="6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1998) </a:t>
            </a:r>
            <a:endPar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349250" marR="90805" indent="-285750" algn="just">
              <a:lnSpc>
                <a:spcPct val="148000"/>
              </a:lnSpc>
              <a:spcBef>
                <a:spcPts val="0"/>
              </a:spcBef>
              <a:spcAft>
                <a:spcPts val="0"/>
              </a:spcAft>
              <a:buFont typeface="Arial" panose="020B0604020202020204" pitchFamily="34" charset="0"/>
              <a:buChar char="•"/>
            </a:pP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run</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up to</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general</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elect</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ons</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House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of the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People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 State Legislative As</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emblies,</a:t>
            </a:r>
            <a:r>
              <a:rPr lang="en-US" sz="1600" spc="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Opinion Po</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ls are often conduc</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ed by different </a:t>
            </a:r>
            <a:r>
              <a:rPr lang="en-US" sz="1600" dirty="0" err="1"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organisations</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results of such</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opinion polls a</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 published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 newspapers, magazines and oth</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 periodicals,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nd sometimes telecast/broadcast</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on the electronic</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media. </a:t>
            </a:r>
            <a:endPar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349250" marR="90805" indent="-285750" algn="just">
              <a:lnSpc>
                <a:spcPct val="148000"/>
              </a:lnSpc>
              <a:spcBef>
                <a:spcPts val="0"/>
              </a:spcBef>
              <a:spcAft>
                <a:spcPts val="0"/>
              </a:spcAft>
              <a:buFont typeface="Arial" panose="020B0604020202020204" pitchFamily="34" charset="0"/>
              <a:buChar char="•"/>
            </a:pP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dissem</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nation of such results</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Opinion</a:t>
            </a:r>
            <a:r>
              <a:rPr lang="en-US" sz="1600" spc="22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Polls</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receives</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wide</a:t>
            </a:r>
            <a:r>
              <a:rPr lang="en-US" sz="1600" spc="22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publicity</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cove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age</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2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pri</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 and</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electronic</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med</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such</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dissem</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nation,</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particularly on</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eve</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of polls, has the potential to influence the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lectors when they are in the mental process of making</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up of their minds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 vote or not to vo</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 for a certain political party or</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 candidate. </a:t>
            </a:r>
            <a:endPar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349250" marR="90805" indent="-285750" algn="just">
              <a:lnSpc>
                <a:spcPct val="148000"/>
              </a:lnSpc>
              <a:spcBef>
                <a:spcPts val="0"/>
              </a:spcBef>
              <a:spcAft>
                <a:spcPts val="0"/>
              </a:spcAft>
              <a:buFont typeface="Arial" panose="020B0604020202020204" pitchFamily="34" charset="0"/>
              <a:buChar char="•"/>
            </a:pP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err="1"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organisa</a:t>
            </a:r>
            <a:r>
              <a:rPr lang="en-US" sz="1600" spc="15" dirty="0" err="1"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spc="10" dirty="0" err="1"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err="1"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ons</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agencies conducting Opinion Polls shall</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be free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 conduct such polls, and publish results</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thereof,</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print</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ectronic</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media,</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ny</a:t>
            </a:r>
            <a:r>
              <a:rPr lang="en-US" sz="1600" spc="13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time,</a:t>
            </a:r>
            <a:r>
              <a:rPr lang="en-US" sz="1600" spc="13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except the period mentioned hereunder, during the run up to the polls for the aforesaid general</a:t>
            </a:r>
            <a:r>
              <a:rPr lang="en-US" sz="1600" spc="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elections to the House</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of the People and S</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ate Legislative Assemblies. </a:t>
            </a:r>
            <a:endPar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349250" marR="90805" indent="-285750" algn="just">
              <a:lnSpc>
                <a:spcPct val="148000"/>
              </a:lnSpc>
              <a:spcBef>
                <a:spcPts val="0"/>
              </a:spcBef>
              <a:spcAft>
                <a:spcPts val="0"/>
              </a:spcAft>
              <a:buFont typeface="Arial" panose="020B0604020202020204" pitchFamily="34" charset="0"/>
              <a:buChar char="•"/>
            </a:pP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hus</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 result of any opinion poll conducted at any time shall, be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published,</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publi</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ized</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disseminate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manner w</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atsoever,</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 by</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print</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or ele</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tronic</a:t>
            </a:r>
            <a:r>
              <a:rPr lang="en-US" sz="1600" spc="2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media,</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48</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urs</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ending</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the hours</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fixed</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f</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 conclusion of poll</a:t>
            </a:r>
            <a:r>
              <a:rPr lang="en-US" sz="1600" spc="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1600" spc="1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349250" marR="90805" indent="-285750" algn="just">
              <a:lnSpc>
                <a:spcPct val="148000"/>
              </a:lnSpc>
              <a:spcBef>
                <a:spcPts val="0"/>
              </a:spcBef>
              <a:spcAft>
                <a:spcPts val="0"/>
              </a:spcAft>
              <a:buFont typeface="Arial" panose="020B0604020202020204" pitchFamily="34" charset="0"/>
              <a:buChar char="•"/>
            </a:pP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All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print and electr</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nic media should fo</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mally adhere to the</a:t>
            </a:r>
            <a:r>
              <a:rPr lang="en-US" sz="1600" spc="37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Commission’s</a:t>
            </a:r>
            <a:r>
              <a:rPr lang="en-US" sz="1600" spc="37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instruction</a:t>
            </a:r>
            <a:r>
              <a:rPr lang="en-US" sz="1600" spc="38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regarding</a:t>
            </a:r>
            <a:r>
              <a:rPr lang="en-US" sz="1600" spc="37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EX</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spc="36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1600" spc="37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38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OP</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spc="1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1600" spc="375"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solidFill>
                  <a:srgbClr val="000000"/>
                </a:solidFill>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1100" dirty="0" smtClean="0">
                <a:effectLst/>
                <a:latin typeface="Times New Roman" panose="02020603050405020304" pitchFamily="18" charset="0"/>
                <a:ea typeface="Times New Roman" panose="020206030504050203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a:t>
            </a:r>
            <a:r>
              <a:rPr lang="en-US" sz="16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 </a:t>
            </a:r>
            <a:r>
              <a:rPr lang="en-US" sz="16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 </a:t>
            </a:r>
            <a:r>
              <a:rPr lang="en-US" sz="16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x </a:t>
            </a:r>
            <a:r>
              <a:rPr lang="en-US" sz="16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up </a:t>
            </a:r>
            <a:r>
              <a:rPr lang="en-US" sz="16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16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one </a:t>
            </a:r>
            <a:r>
              <a:rPr lang="en-US" sz="16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a:t>
            </a:r>
            <a:r>
              <a:rPr lang="en-US" sz="16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1600" spc="9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other   </a:t>
            </a:r>
            <a:r>
              <a:rPr lang="en-US" sz="16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 </a:t>
            </a:r>
            <a:r>
              <a:rPr lang="en-US" sz="16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491/Opinion Poll/2014/Communication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dated 16.4.2014)</a:t>
            </a:r>
            <a:endParaRPr lang="en-US"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265358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519" y="0"/>
            <a:ext cx="11845636" cy="6340325"/>
          </a:xfrm>
          <a:prstGeom prst="rect">
            <a:avLst/>
          </a:prstGeom>
        </p:spPr>
        <p:txBody>
          <a:bodyPr wrap="square">
            <a:spAutoFit/>
          </a:bodyPr>
          <a:lstStyle/>
          <a:p>
            <a:pPr marL="63500" marR="95885" algn="just">
              <a:lnSpc>
                <a:spcPct val="147000"/>
              </a:lnSpc>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3.Prohibition of campaign by political parties in print &amp; electronic media:</a:t>
            </a:r>
            <a:endParaRPr lang="en-US" sz="1400" dirty="0" smtClean="0">
              <a:effectLst/>
              <a:latin typeface="Times New Roman" panose="02020603050405020304" pitchFamily="18" charset="0"/>
              <a:ea typeface="Times New Roman" panose="02020603050405020304" pitchFamily="18" charset="0"/>
            </a:endParaRPr>
          </a:p>
          <a:p>
            <a:pPr>
              <a:lnSpc>
                <a:spcPts val="800"/>
              </a:lnSpc>
              <a:spcBef>
                <a:spcPts val="20"/>
              </a:spcBef>
            </a:pPr>
            <a:r>
              <a:rPr lang="en-US" sz="11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963295" algn="just">
              <a:spcBef>
                <a:spcPts val="0"/>
              </a:spcBef>
              <a:spcAft>
                <a:spcPts val="0"/>
              </a:spcAft>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terms of Section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26 of R.P Act, 1951 there is prohibition that</a:t>
            </a:r>
            <a:endParaRPr lang="en-US" sz="1400" dirty="0" smtClean="0">
              <a:effectLst/>
              <a:latin typeface="Times New Roman" panose="02020603050405020304" pitchFamily="18" charset="0"/>
              <a:ea typeface="Times New Roman" panose="02020603050405020304" pitchFamily="18" charset="0"/>
            </a:endParaRPr>
          </a:p>
          <a:p>
            <a:pPr>
              <a:lnSpc>
                <a:spcPts val="1400"/>
              </a:lnSpc>
              <a:spcBef>
                <a:spcPts val="85"/>
              </a:spcBef>
            </a:pPr>
            <a:r>
              <a:rPr lang="en-US" sz="24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4138930" algn="just">
              <a:spcBef>
                <a:spcPts val="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i="1"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person shall—</a:t>
            </a:r>
            <a:endParaRPr lang="en-US" sz="1400" dirty="0" smtClean="0">
              <a:effectLst/>
              <a:latin typeface="Times New Roman" panose="02020603050405020304" pitchFamily="18" charset="0"/>
              <a:ea typeface="Times New Roman" panose="02020603050405020304" pitchFamily="18" charset="0"/>
            </a:endParaRPr>
          </a:p>
          <a:p>
            <a:pPr>
              <a:lnSpc>
                <a:spcPts val="600"/>
              </a:lnSpc>
              <a:spcBef>
                <a:spcPts val="40"/>
              </a:spcBef>
            </a:pPr>
            <a:r>
              <a:rPr lang="en-US" sz="900" dirty="0" smtClean="0">
                <a:effectLst/>
                <a:latin typeface="Times New Roman" panose="02020603050405020304" pitchFamily="18" charset="0"/>
                <a:ea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marL="63500" marR="93980" algn="just">
              <a:lnSpc>
                <a:spcPct val="147000"/>
              </a:lnSpc>
              <a:spcBef>
                <a:spcPts val="0"/>
              </a:spcBef>
              <a:spcAft>
                <a:spcPts val="0"/>
              </a:spcAft>
            </a:pP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i="1"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convene,   hold</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attend,</a:t>
            </a:r>
            <a:r>
              <a:rPr lang="en-US" sz="20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join</a:t>
            </a:r>
            <a:r>
              <a:rPr lang="en-US" sz="20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address</a:t>
            </a:r>
            <a:r>
              <a:rPr lang="en-US" sz="20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000" spc="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   meeti</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 procession in connection with an election;  or</a:t>
            </a:r>
            <a:endParaRPr lang="en-US" sz="1400" dirty="0" smtClean="0">
              <a:effectLst/>
              <a:latin typeface="Times New Roman" panose="02020603050405020304" pitchFamily="18" charset="0"/>
              <a:ea typeface="Times New Roman" panose="02020603050405020304" pitchFamily="18" charset="0"/>
            </a:endParaRPr>
          </a:p>
          <a:p>
            <a:pPr marL="63500" marR="95250" algn="just">
              <a:lnSpc>
                <a:spcPct val="148000"/>
              </a:lnSpc>
              <a:spcBef>
                <a:spcPts val="4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i="1"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display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a:t>
            </a:r>
            <a:r>
              <a:rPr lang="en-US" sz="2000"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public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     election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matter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  </a:t>
            </a:r>
            <a:r>
              <a:rPr lang="en-US" sz="20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means    </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cinematograph, television or other similar apparatus;</a:t>
            </a:r>
            <a:r>
              <a:rPr lang="en-US" sz="20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endParaRPr lang="en-US" sz="1400" dirty="0" smtClean="0">
              <a:effectLst/>
              <a:latin typeface="Times New Roman" panose="02020603050405020304" pitchFamily="18" charset="0"/>
              <a:ea typeface="Times New Roman" panose="02020603050405020304" pitchFamily="18" charset="0"/>
            </a:endParaRPr>
          </a:p>
          <a:p>
            <a:pPr marL="63500" marR="97790" algn="just">
              <a:lnSpc>
                <a:spcPct val="148000"/>
              </a:lnSpc>
              <a:spcBef>
                <a:spcPts val="15"/>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000" i="1"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propagate   any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matter</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public</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z="2000"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lding,   or   by arranging  the  holding  of,  any musical concert</a:t>
            </a:r>
            <a:r>
              <a:rPr lang="en-US" sz="20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endParaRPr lang="en-US" sz="1400" dirty="0" smtClean="0">
              <a:effectLst/>
              <a:latin typeface="Times New Roman" panose="02020603050405020304" pitchFamily="18" charset="0"/>
              <a:ea typeface="Times New Roman" panose="02020603050405020304" pitchFamily="18" charset="0"/>
            </a:endParaRPr>
          </a:p>
          <a:p>
            <a:pPr marL="63500" marR="95250" algn="just">
              <a:lnSpc>
                <a:spcPct val="147000"/>
              </a:lnSpc>
              <a:spcBef>
                <a:spcPts val="30"/>
              </a:spcBef>
              <a:spcAft>
                <a:spcPts val="0"/>
              </a:spcAft>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theatrical</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performance </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 </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other</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entertainment</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amusement</a:t>
            </a:r>
            <a:r>
              <a:rPr lang="en-US" sz="2000" spc="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a  view  to attracting the members of the public thereto, in</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a:t>
            </a:r>
            <a:r>
              <a:rPr lang="en-US" sz="2000"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during</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period</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48</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hours</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ay</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end</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z="2000"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 the   time</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fixed   for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conclusion</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000"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000"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   e</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ection   in   the polling area.</a:t>
            </a:r>
          </a:p>
          <a:p>
            <a:pPr marL="63500" marR="95250" algn="just">
              <a:lnSpc>
                <a:spcPct val="147000"/>
              </a:lnSpc>
              <a:spcBef>
                <a:spcPts val="30"/>
              </a:spcBef>
              <a:spcAft>
                <a:spcPts val="0"/>
              </a:spcAft>
            </a:pPr>
            <a:endParaRPr lang="en-US" sz="1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44337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519" y="0"/>
            <a:ext cx="11845636" cy="5693353"/>
          </a:xfrm>
          <a:prstGeom prst="rect">
            <a:avLst/>
          </a:prstGeom>
        </p:spPr>
        <p:txBody>
          <a:bodyPr wrap="square">
            <a:spAutoFit/>
          </a:bodyPr>
          <a:lstStyle/>
          <a:p>
            <a:pPr marL="63500" marR="95250" algn="just">
              <a:lnSpc>
                <a:spcPct val="147000"/>
              </a:lnSpc>
              <a:spcBef>
                <a:spcPts val="30"/>
              </a:spcBef>
              <a:spcAft>
                <a:spcPts val="0"/>
              </a:spcAft>
            </a:pPr>
            <a:endParaRPr lang="en-US" sz="1050" dirty="0" smtClean="0">
              <a:effectLst/>
              <a:latin typeface="Times New Roman" panose="02020603050405020304" pitchFamily="18" charset="0"/>
              <a:ea typeface="Times New Roman" panose="02020603050405020304" pitchFamily="18" charset="0"/>
            </a:endParaRPr>
          </a:p>
          <a:p>
            <a:pPr marL="63500" marR="97155" algn="just">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Issue</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Authority</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letters</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media</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persons:</a:t>
            </a:r>
            <a:r>
              <a:rPr lang="en-US"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(GO.</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491/96/MCS</a:t>
            </a:r>
            <a:r>
              <a:rPr lang="en-US" spc="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dated</a:t>
            </a:r>
            <a:endParaRPr lang="en-US" sz="1200" dirty="0" smtClean="0">
              <a:effectLst/>
              <a:latin typeface="Times New Roman" panose="02020603050405020304" pitchFamily="18" charset="0"/>
              <a:ea typeface="Times New Roman" panose="02020603050405020304" pitchFamily="18" charset="0"/>
            </a:endParaRPr>
          </a:p>
          <a:p>
            <a:pPr>
              <a:lnSpc>
                <a:spcPts val="600"/>
              </a:lnSpc>
              <a:spcBef>
                <a:spcPts val="30"/>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3500" marR="93980" algn="just">
              <a:lnSpc>
                <a:spcPct val="148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27.3.1996 &amp; No. 4</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9</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1/2004/MC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-Vol.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 </a:t>
            </a:r>
            <a:r>
              <a:rPr lang="en-US" spc="18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Dated 27</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April,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004 &amp; 491/A</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/2014(Communic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tion) dated; 18</a:t>
            </a:r>
            <a:r>
              <a:rPr lang="en-US" sz="105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0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sz="1050" spc="1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March, 2014).</a:t>
            </a:r>
            <a:endParaRPr lang="en-US" sz="1200" dirty="0" smtClean="0">
              <a:effectLst/>
              <a:latin typeface="Times New Roman" panose="02020603050405020304" pitchFamily="18" charset="0"/>
              <a:ea typeface="Times New Roman" panose="02020603050405020304" pitchFamily="18" charset="0"/>
            </a:endParaRPr>
          </a:p>
          <a:p>
            <a:pPr marL="63500" marR="93345" indent="457200" algn="just">
              <a:lnSpc>
                <a:spcPct val="148000"/>
              </a:lnSpc>
              <a:spcBef>
                <a:spcPts val="25"/>
              </a:spcBef>
              <a:spcAft>
                <a:spcPts val="0"/>
              </a:spcAft>
            </a:pP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permission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needed by</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 person,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including</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media</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 visiting</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moving</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around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any constituency where election is being held and every person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free to observe the</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elections.</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Entry</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into</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tions</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is</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however</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fully</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regulated</a:t>
            </a:r>
            <a:r>
              <a:rPr lang="en-US" spc="1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 the</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statutory</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provis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ons</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under</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Rule</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32</a:t>
            </a:r>
            <a:r>
              <a:rPr lang="en-US" spc="1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Conduct</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lections</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Rules,</a:t>
            </a:r>
            <a:endParaRPr lang="en-US" sz="1200" dirty="0" smtClean="0">
              <a:effectLst/>
              <a:latin typeface="Times New Roman" panose="02020603050405020304" pitchFamily="18" charset="0"/>
              <a:ea typeface="Times New Roman" panose="02020603050405020304" pitchFamily="18" charset="0"/>
            </a:endParaRPr>
          </a:p>
          <a:p>
            <a:pPr marL="63500" marR="94615" algn="just">
              <a:lnSpc>
                <a:spcPct val="148000"/>
              </a:lnSpc>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1961. No one can enter into any polling station and counting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centre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as a matter</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right.</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addition</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persons </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directly</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connected</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with</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polling and counting, such persons as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 specifically au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horized by the Election</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alone</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enter</a:t>
            </a:r>
            <a:r>
              <a:rPr lang="en-US" spc="36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a:t>
            </a:r>
            <a:r>
              <a:rPr lang="en-US" spc="3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pc="3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exclusive power of the Electi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Commission of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ndia to issue entry</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sses to perso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including</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Media</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Persons,</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also</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includes</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power</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refuse</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entry</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pass</a:t>
            </a:r>
            <a:r>
              <a:rPr lang="en-US" spc="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any</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if</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1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6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Commission’s</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opin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there</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suffic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reasons</a:t>
            </a:r>
            <a:r>
              <a:rPr lang="en-US"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do so.</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20"/>
              </a:spcBef>
            </a:pPr>
            <a:r>
              <a:rPr lang="en-US" sz="800" dirty="0" smtClean="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82931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5904822"/>
          </a:xfrm>
          <a:prstGeom prst="rect">
            <a:avLst/>
          </a:prstGeom>
        </p:spPr>
        <p:txBody>
          <a:bodyPr wrap="square">
            <a:spAutoFit/>
          </a:bodyPr>
          <a:lstStyle/>
          <a:p>
            <a:pPr marL="63500" marR="53975" algn="just">
              <a:spcBef>
                <a:spcPts val="0"/>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X. Assured MINIMUM FACILITIES:   </a:t>
            </a:r>
            <a:r>
              <a:rPr lang="en-US" sz="1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0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51435" indent="457200" algn="just">
              <a:lnSpc>
                <a:spcPct val="149000"/>
              </a:lnSpc>
              <a:spcBef>
                <a:spcPts val="0"/>
              </a:spcBef>
              <a:spcAft>
                <a:spcPts val="0"/>
              </a:spcAft>
            </a:pP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Commission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id</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ntified the list of Assured Minimum Facilit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es (BMF) which every DEO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hall provide at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each</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 station wi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hin his district.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hese Basic Minim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 Facilities are:</a:t>
            </a:r>
            <a:endParaRPr lang="en-US" sz="120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1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292100" marR="0">
              <a:spcBef>
                <a:spcPts val="0"/>
              </a:spcBef>
              <a:spcAft>
                <a:spcPts val="0"/>
              </a:spcAft>
            </a:pP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Provision for ramp</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692150" marR="3022600" indent="-400050">
              <a:lnSpc>
                <a:spcPct val="149000"/>
              </a:lnSpc>
              <a:spcBef>
                <a:spcPts val="0"/>
              </a:spcBef>
              <a:spcAft>
                <a:spcPts val="0"/>
              </a:spcAft>
              <a:buAutoNum type="romanLcPeriod" startAt="2"/>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Provision for drinking water </a:t>
            </a:r>
          </a:p>
          <a:p>
            <a:pPr marL="692150" marR="3022600" indent="-400050">
              <a:lnSpc>
                <a:spcPct val="149000"/>
              </a:lnSpc>
              <a:spcBef>
                <a:spcPts val="0"/>
              </a:spcBef>
              <a:spcAft>
                <a:spcPts val="0"/>
              </a:spcAft>
              <a:buAutoNum type="romanLcPeriod" startAt="2"/>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Adequate furniture</a:t>
            </a:r>
            <a:endParaRPr lang="en-US" sz="1200" dirty="0" smtClean="0">
              <a:effectLst/>
              <a:latin typeface="Times New Roman" panose="02020603050405020304" pitchFamily="18" charset="0"/>
              <a:ea typeface="Times New Roman" panose="02020603050405020304" pitchFamily="18" charset="0"/>
            </a:endParaRPr>
          </a:p>
          <a:p>
            <a:pPr marL="692150" marR="3997960" indent="-400050">
              <a:lnSpc>
                <a:spcPct val="149000"/>
              </a:lnSpc>
              <a:spcBef>
                <a:spcPts val="30"/>
              </a:spcBef>
              <a:spcAft>
                <a:spcPts val="0"/>
              </a:spcAft>
              <a:buAutoNum type="romanLcPeriod" startAt="4"/>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Proper lighting </a:t>
            </a:r>
          </a:p>
          <a:p>
            <a:pPr marL="692150" marR="3997960" indent="-400050">
              <a:lnSpc>
                <a:spcPct val="149000"/>
              </a:lnSpc>
              <a:spcBef>
                <a:spcPts val="30"/>
              </a:spcBef>
              <a:spcAft>
                <a:spcPts val="0"/>
              </a:spcAft>
              <a:buAutoNum type="romanLcPeriod" startAt="4"/>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Help Desk</a:t>
            </a:r>
            <a:endParaRPr lang="en-US" sz="1200" dirty="0" smtClean="0">
              <a:effectLst/>
              <a:latin typeface="Times New Roman" panose="02020603050405020304" pitchFamily="18" charset="0"/>
              <a:ea typeface="Times New Roman" panose="02020603050405020304" pitchFamily="18" charset="0"/>
            </a:endParaRPr>
          </a:p>
          <a:p>
            <a:pPr marL="292100" marR="0">
              <a:spcBef>
                <a:spcPts val="3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   Proper signage</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292100" marR="0">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vii.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oilet for men and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omen</a:t>
            </a:r>
            <a:endParaRPr lang="en-US" sz="1200" dirty="0" smtClean="0">
              <a:effectLst/>
              <a:latin typeface="Times New Roman" panose="02020603050405020304" pitchFamily="18" charset="0"/>
              <a:ea typeface="Times New Roman" panose="02020603050405020304" pitchFamily="18" charset="0"/>
            </a:endParaRPr>
          </a:p>
          <a:p>
            <a:pPr>
              <a:lnSpc>
                <a:spcPts val="500"/>
              </a:lnSpc>
              <a:spcBef>
                <a:spcPts val="10"/>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a:lnSpc>
                <a:spcPts val="1000"/>
              </a:lnSpc>
            </a:pPr>
            <a:r>
              <a:rPr lang="en-US" sz="1200" dirty="0" smtClean="0">
                <a:effectLst/>
                <a:latin typeface="Times New Roman" panose="02020603050405020304" pitchFamily="18" charset="0"/>
                <a:ea typeface="Times New Roman" panose="02020603050405020304" pitchFamily="18" charset="0"/>
              </a:rPr>
              <a:t> </a:t>
            </a:r>
          </a:p>
          <a:p>
            <a:pPr marL="63500" marR="47625" algn="just">
              <a:lnSpc>
                <a:spcPct val="149000"/>
              </a:lnSpc>
              <a:spcBef>
                <a:spcPts val="0"/>
              </a:spcBef>
              <a:spcAft>
                <a:spcPts val="0"/>
              </a:spcAft>
            </a:pP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DEO and the Returning Officer should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ensure the availability of such facilities</a:t>
            </a:r>
            <a:r>
              <a:rPr lang="en-US"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a:t>
            </a:r>
            <a:r>
              <a:rPr lang="en-US"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a:t>
            </a:r>
            <a:r>
              <a:rPr lang="en-US"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through</a:t>
            </a:r>
            <a:r>
              <a:rPr lang="en-US"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Sector</a:t>
            </a:r>
            <a:r>
              <a:rPr lang="en-US"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officer</a:t>
            </a:r>
            <a:r>
              <a:rPr lang="en-US"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after</a:t>
            </a:r>
            <a:r>
              <a:rPr lang="en-US" spc="24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taking</a:t>
            </a:r>
            <a:r>
              <a:rPr lang="en-US" spc="24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due measures against t</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 short falls in facil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ties reported earlier,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through dove tailing the requirements of the BMF with ongoing/existing schemes of</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local  bodies  as  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  of  the  polling  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ations  are  located</a:t>
            </a:r>
            <a:r>
              <a:rPr lang="en-US" spc="37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  Government buildings or local body schools.</a:t>
            </a:r>
            <a:endParaRPr lang="en-US" sz="12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932063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773" y="493513"/>
            <a:ext cx="11658600" cy="5589222"/>
          </a:xfrm>
          <a:prstGeom prst="rect">
            <a:avLst/>
          </a:prstGeom>
        </p:spPr>
        <p:txBody>
          <a:bodyPr wrap="square">
            <a:spAutoFit/>
          </a:bodyPr>
          <a:lstStyle/>
          <a:p>
            <a:pPr marL="63500" marR="337820">
              <a:lnSpc>
                <a:spcPct val="105000"/>
              </a:lnSpc>
              <a:spcBef>
                <a:spcPts val="0"/>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XI. ACTIVITIES ON P-1 DAY AT  DISPERSAL CENTRE/POLLING STATIONS ETC.</a:t>
            </a:r>
          </a:p>
          <a:p>
            <a:pPr>
              <a:lnSpc>
                <a:spcPts val="1400"/>
              </a:lnSpc>
              <a:spcBef>
                <a:spcPts val="70"/>
              </a:spcBef>
            </a:pPr>
            <a:r>
              <a:rPr lang="en-US" sz="1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101600" marR="525780" algn="just">
              <a:spcBef>
                <a:spcPts val="0"/>
              </a:spcBef>
              <a:spcAft>
                <a:spcPts val="0"/>
              </a:spcAft>
            </a:pPr>
            <a:r>
              <a:rPr lang="en-US" sz="2000" dirty="0" smtClean="0">
                <a:latin typeface="Bookman Old Style" panose="02050604050505020204" pitchFamily="18" charset="0"/>
                <a:ea typeface="Bookman Old Style" panose="02050604050505020204" pitchFamily="18" charset="0"/>
                <a:cs typeface="Bookman Old Style" panose="02050604050505020204" pitchFamily="18" charset="0"/>
              </a:rPr>
              <a:t>1.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Arrangements in a Dispersal </a:t>
            </a:r>
            <a:r>
              <a:rPr lang="en-US" sz="2000" dirty="0" err="1">
                <a:latin typeface="Bookman Old Style" panose="02050604050505020204" pitchFamily="18" charset="0"/>
                <a:ea typeface="Bookman Old Style" panose="02050604050505020204" pitchFamily="18" charset="0"/>
                <a:cs typeface="Bookman Old Style" panose="02050604050505020204" pitchFamily="18" charset="0"/>
              </a:rPr>
              <a:t>centre</a:t>
            </a:r>
            <a:r>
              <a:rPr lang="en-US" sz="2000" spc="-2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,the following to be included :</a:t>
            </a:r>
            <a:endParaRPr lang="en-US" sz="1400" dirty="0">
              <a:latin typeface="Times New Roman" panose="02020603050405020304" pitchFamily="18" charset="0"/>
              <a:ea typeface="Times New Roman" panose="02020603050405020304" pitchFamily="18" charset="0"/>
            </a:endParaRPr>
          </a:p>
          <a:p>
            <a:pPr>
              <a:lnSpc>
                <a:spcPts val="700"/>
              </a:lnSpc>
              <a:spcBef>
                <a:spcPts val="5"/>
              </a:spcBef>
            </a:pPr>
            <a:r>
              <a:rPr lang="en-US" sz="900" dirty="0">
                <a:latin typeface="Times New Roman" panose="02020603050405020304" pitchFamily="18" charset="0"/>
                <a:ea typeface="Times New Roman" panose="02020603050405020304" pitchFamily="18" charset="0"/>
              </a:rPr>
              <a:t> </a:t>
            </a:r>
            <a:endParaRPr lang="en-US" sz="1400" dirty="0">
              <a:latin typeface="Times New Roman" panose="02020603050405020304" pitchFamily="18" charset="0"/>
              <a:ea typeface="Times New Roman" panose="02020603050405020304" pitchFamily="18" charset="0"/>
            </a:endParaRPr>
          </a:p>
          <a:p>
            <a:pPr marL="238760" marR="4108450" algn="just">
              <a:spcBef>
                <a:spcPts val="0"/>
              </a:spcBef>
              <a:spcAft>
                <a:spcPts val="0"/>
              </a:spcAft>
            </a:pPr>
            <a:r>
              <a:rPr lang="en-US" sz="2000" dirty="0" err="1">
                <a:latin typeface="Bookman Old Style" panose="02050604050505020204" pitchFamily="18" charset="0"/>
                <a:ea typeface="Bookman Old Style" panose="02050604050505020204" pitchFamily="18" charset="0"/>
                <a:cs typeface="Bookman Old Style" panose="02050604050505020204" pitchFamily="18" charset="0"/>
              </a:rPr>
              <a:t>i</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   Enquiry counter</a:t>
            </a:r>
            <a:endParaRPr lang="en-US" sz="1400" dirty="0">
              <a:latin typeface="Times New Roman" panose="02020603050405020304" pitchFamily="18" charset="0"/>
              <a:ea typeface="Times New Roman" panose="02020603050405020304" pitchFamily="18" charset="0"/>
            </a:endParaRPr>
          </a:p>
          <a:p>
            <a:pPr marL="547370" marR="1517015" indent="-400050">
              <a:lnSpc>
                <a:spcPct val="105000"/>
              </a:lnSpc>
              <a:spcBef>
                <a:spcPts val="80"/>
              </a:spcBef>
              <a:spcAft>
                <a:spcPts val="0"/>
              </a:spcAft>
              <a:buAutoNum type="romanLcParenR" startAt="2"/>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Space for displaying decoded list of polling stations</a:t>
            </a:r>
          </a:p>
          <a:p>
            <a:pPr marL="547370" marR="1517015" indent="-400050">
              <a:lnSpc>
                <a:spcPct val="105000"/>
              </a:lnSpc>
              <a:spcBef>
                <a:spcPts val="80"/>
              </a:spcBef>
              <a:spcAft>
                <a:spcPts val="0"/>
              </a:spcAft>
              <a:buAutoNum type="romanLcParenR" startAt="2"/>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Material and EVM distribution counters</a:t>
            </a:r>
            <a:endParaRPr lang="en-US" sz="1400" dirty="0">
              <a:latin typeface="Times New Roman" panose="02020603050405020304" pitchFamily="18" charset="0"/>
              <a:ea typeface="Times New Roman" panose="02020603050405020304" pitchFamily="18" charset="0"/>
            </a:endParaRPr>
          </a:p>
          <a:p>
            <a:pPr marL="560070" marR="2433955" indent="-400050">
              <a:lnSpc>
                <a:spcPct val="106000"/>
              </a:lnSpc>
              <a:spcBef>
                <a:spcPts val="0"/>
              </a:spcBef>
              <a:spcAft>
                <a:spcPts val="0"/>
              </a:spcAft>
              <a:buAutoNum type="romanLcParenR" startAt="4"/>
              <a:tabLst>
                <a:tab pos="558800" algn="l"/>
              </a:tabLs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Counter for tagging of Micro Observers </a:t>
            </a:r>
          </a:p>
          <a:p>
            <a:pPr marL="560070" marR="2433955" indent="-400050">
              <a:lnSpc>
                <a:spcPct val="106000"/>
              </a:lnSpc>
              <a:spcBef>
                <a:spcPts val="0"/>
              </a:spcBef>
              <a:spcAft>
                <a:spcPts val="0"/>
              </a:spcAft>
              <a:buAutoNum type="romanLcParenR" startAt="4"/>
              <a:tabLst>
                <a:tab pos="558800" algn="l"/>
              </a:tabLs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Counter for tagging for camera person</a:t>
            </a:r>
            <a:endParaRPr lang="en-US" sz="1400" dirty="0">
              <a:latin typeface="Times New Roman" panose="02020603050405020304" pitchFamily="18" charset="0"/>
              <a:ea typeface="Times New Roman" panose="02020603050405020304" pitchFamily="18" charset="0"/>
            </a:endParaRPr>
          </a:p>
          <a:p>
            <a:pPr marL="160020" marR="1861185" algn="just">
              <a:lnSpc>
                <a:spcPts val="1400"/>
              </a:lnSpc>
              <a:spcBef>
                <a:spcPts val="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vi)   </a:t>
            </a:r>
            <a:r>
              <a:rPr lang="en-US" sz="2000" spc="2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Space for tagging of reserved polling per</a:t>
            </a:r>
            <a:r>
              <a:rPr lang="en-US" sz="2000" spc="5" dirty="0">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onnel</a:t>
            </a:r>
            <a:endParaRPr lang="en-US" sz="1400" dirty="0">
              <a:latin typeface="Times New Roman" panose="02020603050405020304" pitchFamily="18" charset="0"/>
              <a:ea typeface="Times New Roman" panose="02020603050405020304" pitchFamily="18" charset="0"/>
            </a:endParaRPr>
          </a:p>
          <a:p>
            <a:pPr marL="114300" marR="2834640" algn="just">
              <a:spcBef>
                <a:spcPts val="8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vii)   </a:t>
            </a:r>
            <a:r>
              <a:rPr lang="en-US" sz="2000" spc="2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Counter for 'training on demand '</a:t>
            </a:r>
            <a:endParaRPr lang="en-US" sz="1400" dirty="0">
              <a:latin typeface="Times New Roman" panose="02020603050405020304" pitchFamily="18" charset="0"/>
              <a:ea typeface="Times New Roman" panose="02020603050405020304" pitchFamily="18" charset="0"/>
            </a:endParaRPr>
          </a:p>
          <a:p>
            <a:pPr marL="468630" marR="791210" indent="-400050">
              <a:lnSpc>
                <a:spcPct val="106000"/>
              </a:lnSpc>
              <a:spcBef>
                <a:spcPts val="80"/>
              </a:spcBef>
              <a:spcAft>
                <a:spcPts val="0"/>
              </a:spcAft>
              <a:buAutoNum type="romanLcParenR" startAt="8"/>
              <a:tabLst>
                <a:tab pos="558800" algn="l"/>
              </a:tabLs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 Counter for tagging vehicles for movement to polling stations </a:t>
            </a:r>
          </a:p>
          <a:p>
            <a:pPr marL="468630" marR="791210" indent="-400050">
              <a:lnSpc>
                <a:spcPct val="106000"/>
              </a:lnSpc>
              <a:spcBef>
                <a:spcPts val="80"/>
              </a:spcBef>
              <a:spcAft>
                <a:spcPts val="0"/>
              </a:spcAft>
              <a:buAutoNum type="romanLcParenR" startAt="8"/>
              <a:tabLst>
                <a:tab pos="558800" algn="l"/>
              </a:tabLs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 Counter for police/force tagging</a:t>
            </a:r>
            <a:endParaRPr lang="en-US" sz="1400" dirty="0">
              <a:latin typeface="Times New Roman" panose="02020603050405020304" pitchFamily="18" charset="0"/>
              <a:ea typeface="Times New Roman" panose="02020603050405020304" pitchFamily="18" charset="0"/>
            </a:endParaRPr>
          </a:p>
          <a:p>
            <a:pPr marL="199390" marR="0">
              <a:lnSpc>
                <a:spcPts val="1400"/>
              </a:lnSpc>
              <a:spcBef>
                <a:spcPts val="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x)   </a:t>
            </a:r>
            <a:r>
              <a:rPr lang="en-US" sz="2000" spc="270"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Counter for supplying reserve materials</a:t>
            </a:r>
            <a:endParaRPr lang="en-US" sz="1400" dirty="0">
              <a:latin typeface="Times New Roman" panose="02020603050405020304" pitchFamily="18" charset="0"/>
              <a:ea typeface="Times New Roman" panose="02020603050405020304" pitchFamily="18" charset="0"/>
            </a:endParaRPr>
          </a:p>
          <a:p>
            <a:pPr marL="508000" marR="955675" indent="-400050">
              <a:lnSpc>
                <a:spcPct val="105000"/>
              </a:lnSpc>
              <a:spcBef>
                <a:spcPts val="80"/>
              </a:spcBef>
              <a:spcAft>
                <a:spcPts val="0"/>
              </a:spcAft>
              <a:buAutoNum type="romanLcParenR" startAt="11"/>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Space for checking of EVMs  &amp; materials by polling parties</a:t>
            </a:r>
          </a:p>
          <a:p>
            <a:pPr marL="508000" marR="955675" indent="-400050">
              <a:lnSpc>
                <a:spcPct val="105000"/>
              </a:lnSpc>
              <a:spcBef>
                <a:spcPts val="80"/>
              </a:spcBef>
              <a:spcAft>
                <a:spcPts val="0"/>
              </a:spcAft>
              <a:buAutoNum type="romanLcParenR" startAt="11"/>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Facilitation </a:t>
            </a:r>
            <a:r>
              <a:rPr lang="en-US" sz="2000" dirty="0" err="1">
                <a:latin typeface="Bookman Old Style" panose="02050604050505020204" pitchFamily="18" charset="0"/>
                <a:ea typeface="Bookman Old Style" panose="02050604050505020204" pitchFamily="18" charset="0"/>
                <a:cs typeface="Bookman Old Style" panose="02050604050505020204" pitchFamily="18" charset="0"/>
              </a:rPr>
              <a:t>centre</a:t>
            </a:r>
            <a:r>
              <a:rPr lang="en-US" sz="2000" spc="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for postal ballots</a:t>
            </a:r>
            <a:endParaRPr lang="en-US" sz="1400" dirty="0">
              <a:latin typeface="Times New Roman" panose="02020603050405020304" pitchFamily="18" charset="0"/>
              <a:ea typeface="Times New Roman" panose="02020603050405020304" pitchFamily="18" charset="0"/>
            </a:endParaRPr>
          </a:p>
          <a:p>
            <a:pPr marL="501650" marR="1275715" indent="-400050">
              <a:lnSpc>
                <a:spcPct val="105000"/>
              </a:lnSpc>
              <a:spcBef>
                <a:spcPts val="10"/>
              </a:spcBef>
              <a:spcAft>
                <a:spcPts val="0"/>
              </a:spcAft>
              <a:buAutoNum type="romanLcParenR" startAt="13"/>
              <a:tabLst>
                <a:tab pos="558800" algn="l"/>
              </a:tabLs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Strong rooms for EVMs and storage of other material.</a:t>
            </a:r>
          </a:p>
          <a:p>
            <a:pPr marL="501650" marR="1275715" indent="-400050">
              <a:lnSpc>
                <a:spcPct val="105000"/>
              </a:lnSpc>
              <a:spcBef>
                <a:spcPts val="10"/>
              </a:spcBef>
              <a:spcAft>
                <a:spcPts val="0"/>
              </a:spcAft>
              <a:buAutoNum type="romanLcParenR" startAt="13"/>
              <a:tabLst>
                <a:tab pos="558800" algn="l"/>
              </a:tabLs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Medical Aid</a:t>
            </a:r>
            <a:endParaRPr lang="en-US" sz="1400" dirty="0">
              <a:latin typeface="Times New Roman" panose="02020603050405020304" pitchFamily="18" charset="0"/>
              <a:ea typeface="Times New Roman" panose="02020603050405020304" pitchFamily="18" charset="0"/>
            </a:endParaRPr>
          </a:p>
          <a:p>
            <a:pPr marL="101600" marR="3184525" algn="just">
              <a:spcBef>
                <a:spcPts val="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xv)    </a:t>
            </a:r>
            <a:r>
              <a:rPr lang="en-US" sz="2000" spc="5" dirty="0">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SMS registratio</a:t>
            </a:r>
            <a:r>
              <a:rPr lang="en-US" sz="2000" spc="5" dirty="0">
                <a:latin typeface="Bookman Old Style" panose="02050604050505020204" pitchFamily="18" charset="0"/>
                <a:ea typeface="Bookman Old Style" panose="02050604050505020204" pitchFamily="18" charset="0"/>
                <a:cs typeface="Bookman Old Style" panose="02050604050505020204" pitchFamily="18" charset="0"/>
              </a:rPr>
              <a:t>n</a:t>
            </a: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 facilitation</a:t>
            </a: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53786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5082" y="383825"/>
            <a:ext cx="11783291" cy="6374758"/>
          </a:xfrm>
          <a:prstGeom prst="rect">
            <a:avLst/>
          </a:prstGeom>
        </p:spPr>
        <p:txBody>
          <a:bodyPr wrap="square">
            <a:spAutoFit/>
          </a:bodyPr>
          <a:lstStyle/>
          <a:p>
            <a:pPr marL="63500" marR="648335" algn="just">
              <a:spcBef>
                <a:spcPts val="30"/>
              </a:spcBef>
              <a:spcAft>
                <a:spcPts val="0"/>
              </a:spcAft>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4. CERTIFICATE OF DEO ON FORMATION OF POLLING PARTIES</a:t>
            </a: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520700" marR="2078355" lvl="1" algn="just">
              <a:lnSpc>
                <a:spcPct val="149000"/>
              </a:lnSpc>
              <a:spcBef>
                <a:spcPts val="0"/>
              </a:spcBef>
              <a:spcAft>
                <a:spcPts val="0"/>
              </a:spcAft>
            </a:pPr>
            <a:r>
              <a:rPr lang="en-US" sz="1600" dirty="0">
                <a:latin typeface="Bookman Old Style" panose="02050604050505020204" pitchFamily="18" charset="0"/>
                <a:ea typeface="Bookman Old Style" panose="02050604050505020204" pitchFamily="18" charset="0"/>
                <a:cs typeface="Bookman Old Style" panose="02050604050505020204" pitchFamily="18" charset="0"/>
              </a:rPr>
              <a:t>Letter No 464/INST/2008-EPS DATED </a:t>
            </a:r>
            <a:r>
              <a:rPr lang="en-US" sz="1600" dirty="0" smtClean="0">
                <a:latin typeface="Bookman Old Style" panose="02050604050505020204" pitchFamily="18" charset="0"/>
                <a:ea typeface="Bookman Old Style" panose="02050604050505020204" pitchFamily="18" charset="0"/>
                <a:cs typeface="Bookman Old Style" panose="02050604050505020204" pitchFamily="18" charset="0"/>
              </a:rPr>
              <a:t>19.9.2008</a:t>
            </a:r>
          </a:p>
          <a:p>
            <a:pPr marL="520700" marR="49530" lvl="1" algn="just">
              <a:lnSpc>
                <a:spcPct val="149000"/>
              </a:lnSpc>
              <a:spcBef>
                <a:spcPts val="0"/>
              </a:spcBef>
              <a:spcAft>
                <a:spcPts val="0"/>
              </a:spcAft>
            </a:pPr>
            <a:r>
              <a:rPr lang="en-US" sz="2200" dirty="0" smtClean="0">
                <a:latin typeface="Bookman Old Style" panose="02050604050505020204" pitchFamily="18" charset="0"/>
                <a:ea typeface="Bookman Old Style" panose="02050604050505020204" pitchFamily="18" charset="0"/>
                <a:cs typeface="Bookman Old Style" panose="02050604050505020204" pitchFamily="18" charset="0"/>
              </a:rPr>
              <a:t>1. The District Election Officer shall furnish to the Election Commission through the Observers and separately to the Chief Electoral Officer of the State/UT, a certificate immediately after the polling parties have been formed for an election, as below:-</a:t>
            </a:r>
          </a:p>
          <a:p>
            <a:pPr marL="520700" marR="4629785" lvl="1" algn="just">
              <a:lnSpc>
                <a:spcPct val="149000"/>
              </a:lnSpc>
              <a:spcBef>
                <a:spcPts val="25"/>
              </a:spcBef>
              <a:spcAft>
                <a:spcPts val="0"/>
              </a:spcAft>
            </a:pPr>
            <a:r>
              <a:rPr lang="en-US" sz="2200" dirty="0" smtClean="0">
                <a:latin typeface="Bookman Old Style" panose="02050604050505020204" pitchFamily="18" charset="0"/>
                <a:ea typeface="Bookman Old Style" panose="02050604050505020204" pitchFamily="18" charset="0"/>
                <a:cs typeface="Bookman Old Style" panose="02050604050505020204" pitchFamily="18" charset="0"/>
              </a:rPr>
              <a:t>“Certified that:-</a:t>
            </a:r>
          </a:p>
          <a:p>
            <a:pPr marL="520700" marR="52070" lvl="1" algn="just">
              <a:lnSpc>
                <a:spcPct val="149000"/>
              </a:lnSpc>
              <a:spcBef>
                <a:spcPts val="0"/>
              </a:spcBef>
              <a:spcAft>
                <a:spcPts val="0"/>
              </a:spcAft>
            </a:pPr>
            <a:r>
              <a:rPr lang="en-US" sz="2200" dirty="0" smtClean="0">
                <a:latin typeface="Bookman Old Style" panose="02050604050505020204" pitchFamily="18" charset="0"/>
                <a:ea typeface="Bookman Old Style" panose="02050604050505020204" pitchFamily="18" charset="0"/>
                <a:cs typeface="Bookman Old Style" panose="02050604050505020204" pitchFamily="18" charset="0"/>
              </a:rPr>
              <a:t>(I)  The polling parties have been formed by a proper mix of officials drawn from different offices and departments, in presence of Observers and</a:t>
            </a:r>
          </a:p>
          <a:p>
            <a:pPr marL="520700" marR="48895" lvl="1" algn="just">
              <a:lnSpc>
                <a:spcPct val="149000"/>
              </a:lnSpc>
              <a:spcBef>
                <a:spcPts val="30"/>
              </a:spcBef>
              <a:spcAft>
                <a:spcPts val="0"/>
              </a:spcAft>
            </a:pPr>
            <a:r>
              <a:rPr lang="en-US" sz="2200" dirty="0" smtClean="0">
                <a:latin typeface="Bookman Old Style" panose="02050604050505020204" pitchFamily="18" charset="0"/>
                <a:ea typeface="Bookman Old Style" panose="02050604050505020204" pitchFamily="18" charset="0"/>
                <a:cs typeface="Bookman Old Style" panose="02050604050505020204" pitchFamily="18" charset="0"/>
              </a:rPr>
              <a:t>(II) The officers have been drawn from the State Government departments as well as from the State Public Undertaking etc. as far as practicable.</a:t>
            </a:r>
          </a:p>
          <a:p>
            <a:pPr marL="520700" marR="52705" lvl="1" algn="just">
              <a:lnSpc>
                <a:spcPct val="149000"/>
              </a:lnSpc>
              <a:spcBef>
                <a:spcPts val="30"/>
              </a:spcBef>
              <a:spcAft>
                <a:spcPts val="0"/>
              </a:spcAft>
            </a:pPr>
            <a:r>
              <a:rPr lang="en-US" sz="2200" dirty="0" smtClean="0">
                <a:latin typeface="Bookman Old Style" panose="02050604050505020204" pitchFamily="18" charset="0"/>
                <a:ea typeface="Bookman Old Style" panose="02050604050505020204" pitchFamily="18" charset="0"/>
                <a:cs typeface="Bookman Old Style" panose="02050604050505020204" pitchFamily="18" charset="0"/>
              </a:rPr>
              <a:t>(III) For the purpose of making polling parties complete data base of all eligible employees in the district has been used.”</a:t>
            </a:r>
            <a:endParaRPr lang="en-US" sz="2200" dirty="0">
              <a:latin typeface="Bookman Old Style" panose="02050604050505020204" pitchFamily="18" charset="0"/>
              <a:ea typeface="Bookman Old Style" panose="02050604050505020204" pitchFamily="18" charset="0"/>
              <a:cs typeface="Bookman Old Style" panose="02050604050505020204" pitchFamily="18" charset="0"/>
            </a:endParaRPr>
          </a:p>
        </p:txBody>
      </p:sp>
    </p:spTree>
    <p:extLst>
      <p:ext uri="{BB962C8B-B14F-4D97-AF65-F5344CB8AC3E}">
        <p14:creationId xmlns:p14="http://schemas.microsoft.com/office/powerpoint/2010/main" val="35275569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869882" cy="6683881"/>
          </a:xfrm>
          <a:prstGeom prst="rect">
            <a:avLst/>
          </a:prstGeom>
        </p:spPr>
        <p:txBody>
          <a:bodyPr wrap="square">
            <a:spAutoFit/>
          </a:bodyPr>
          <a:lstStyle/>
          <a:p>
            <a:pPr marL="66040" marR="49530" algn="just">
              <a:lnSpc>
                <a:spcPct val="150000"/>
              </a:lnSpc>
              <a:spcBef>
                <a:spcPts val="30"/>
              </a:spcBef>
              <a:spcAft>
                <a:spcPts val="0"/>
              </a:spcAft>
            </a:pPr>
            <a:r>
              <a:rPr lang="en-US" sz="1600" dirty="0">
                <a:latin typeface="Bookman Old Style" panose="02050604050505020204" pitchFamily="18" charset="0"/>
                <a:ea typeface="Bookman Old Style" panose="02050604050505020204" pitchFamily="18" charset="0"/>
                <a:cs typeface="Bookman Old Style" panose="02050604050505020204" pitchFamily="18" charset="0"/>
              </a:rPr>
              <a:t>2</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Dispersal</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Centre,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1600"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Sector</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Officers</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asked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remain present at each DC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the morning </a:t>
            </a:r>
            <a:r>
              <a:rPr lang="en-US" sz="1600" spc="5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help the polling per</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onnel to find out the polling stat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assigned </a:t>
            </a:r>
            <a:r>
              <a:rPr lang="en-US" sz="1600" spc="1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 from the decoded</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list.</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They will help the presiding officer</a:t>
            </a:r>
            <a:r>
              <a:rPr lang="en-US" sz="16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one of the polli</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 officer to make </a:t>
            </a:r>
            <a:r>
              <a:rPr lang="en-US" sz="16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600" spc="1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6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registration as per the given s</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ntax, monitor c</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lle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tion of polling mat</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rials by the polling parties of the sector and remind the polling personnel to check:</a:t>
            </a:r>
            <a:endParaRPr lang="en-US" sz="1100" dirty="0" smtClean="0">
              <a:effectLst/>
              <a:latin typeface="Times New Roman" panose="02020603050405020304" pitchFamily="18" charset="0"/>
              <a:ea typeface="Times New Roman" panose="02020603050405020304" pitchFamily="18" charset="0"/>
            </a:endParaRPr>
          </a:p>
          <a:p>
            <a:pPr marL="157480" marR="84455">
              <a:lnSpc>
                <a:spcPct val="105000"/>
              </a:lnSpc>
              <a:spcBef>
                <a:spcPts val="3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   </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Marked  copy  (1   </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set)  and  working  copy</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electoral</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roll</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(2sets) with</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 supplements  and due authentication of the ARO in the 2</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supplement   against #, Deleted,   </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EDC or PB.</a:t>
            </a:r>
            <a:endParaRPr lang="en-US" sz="1100" dirty="0" smtClean="0">
              <a:effectLst/>
              <a:latin typeface="Times New Roman" panose="02020603050405020304" pitchFamily="18" charset="0"/>
              <a:ea typeface="Times New Roman" panose="02020603050405020304" pitchFamily="18" charset="0"/>
            </a:endParaRPr>
          </a:p>
          <a:p>
            <a:pPr marL="157480" marR="206375">
              <a:lnSpc>
                <a:spcPct val="105000"/>
              </a:lnSpc>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 </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Additional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nfo</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mation Sheet (A</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ontaining the names of electors who have been issued with postal ballot.</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15"/>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ASD list</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4. </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CSV list</a:t>
            </a:r>
            <a:endParaRPr lang="en-US" sz="1100" dirty="0" smtClean="0">
              <a:effectLst/>
              <a:latin typeface="Times New Roman" panose="02020603050405020304" pitchFamily="18" charset="0"/>
              <a:ea typeface="Times New Roman" panose="02020603050405020304" pitchFamily="18" charset="0"/>
            </a:endParaRPr>
          </a:p>
          <a:p>
            <a:pPr marL="157480" marR="102870">
              <a:lnSpc>
                <a:spcPct val="105000"/>
              </a:lnSpc>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5. </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Ballot Unit and Control Unit of the EV</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particularly to che</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 no and name of polling station in the address tags, </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current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 in Green stickers ,pink paper seals,  </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placing of ballot paper, position of sliding switch, identification  slips and functioning of the EVM.</a:t>
            </a:r>
            <a:endParaRPr lang="en-US" sz="1100" dirty="0" smtClean="0">
              <a:effectLst/>
              <a:latin typeface="Times New Roman" panose="02020603050405020304" pitchFamily="18" charset="0"/>
              <a:ea typeface="Times New Roman" panose="02020603050405020304" pitchFamily="18" charset="0"/>
            </a:endParaRPr>
          </a:p>
          <a:p>
            <a:pPr marL="157480" marR="0">
              <a:lnSpc>
                <a:spcPts val="1400"/>
              </a:lnSpc>
              <a:spcBef>
                <a:spcPts val="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6.</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Green paper seal, Address tags, Special</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tag, strip seal</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7.</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Presiding Officers Diary, Declaration of Presiding Officer</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8. </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ender ballot p</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9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9.   </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Braille ballot paper</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10. Register of Voters (Form 17A)</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11.</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ndelible</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nks</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12.</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Arrow Cross Mark</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9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13. Distinguishing Mark</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14. List of contesting </a:t>
            </a:r>
            <a:r>
              <a:rPr lang="en-US" sz="16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andidates in Form 7A</a:t>
            </a:r>
            <a:endParaRPr lang="en-US" sz="1100" dirty="0" smtClean="0">
              <a:effectLst/>
              <a:latin typeface="Times New Roman" panose="02020603050405020304" pitchFamily="18" charset="0"/>
              <a:ea typeface="Times New Roman" panose="02020603050405020304" pitchFamily="18" charset="0"/>
            </a:endParaRPr>
          </a:p>
          <a:p>
            <a:pPr marL="157480" marR="0">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15. Specimen signature of the candidate and election agents</a:t>
            </a:r>
            <a:endParaRPr lang="en-US" sz="1100" dirty="0" smtClean="0">
              <a:effectLst/>
              <a:latin typeface="Times New Roman" panose="02020603050405020304" pitchFamily="18" charset="0"/>
              <a:ea typeface="Times New Roman" panose="02020603050405020304" pitchFamily="18" charset="0"/>
            </a:endParaRPr>
          </a:p>
          <a:p>
            <a:pPr marL="157480" marR="797560">
              <a:lnSpc>
                <a:spcPct val="105000"/>
              </a:lnSpc>
              <a:spcBef>
                <a:spcPts val="80"/>
              </a:spcBef>
              <a:spcAft>
                <a:spcPts val="0"/>
              </a:spcAft>
            </a:pP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16.</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Electoral Roll in alphabetical order (in single/double booth premises)</a:t>
            </a:r>
            <a:endParaRPr lang="en-US" sz="1100" dirty="0" smtClean="0">
              <a:effectLst/>
              <a:latin typeface="Times New Roman" panose="02020603050405020304" pitchFamily="18" charset="0"/>
              <a:ea typeface="Times New Roman" panose="02020603050405020304" pitchFamily="18" charset="0"/>
            </a:endParaRPr>
          </a:p>
          <a:p>
            <a:pPr>
              <a:lnSpc>
                <a:spcPts val="1000"/>
              </a:lnSpc>
            </a:pPr>
            <a:r>
              <a:rPr lang="en-US" sz="1100" dirty="0" smtClean="0">
                <a:effectLst/>
                <a:latin typeface="Times New Roman" panose="02020603050405020304" pitchFamily="18" charset="0"/>
                <a:ea typeface="Times New Roman" panose="02020603050405020304" pitchFamily="18" charset="0"/>
              </a:rPr>
              <a:t> </a:t>
            </a:r>
          </a:p>
          <a:p>
            <a:pPr>
              <a:lnSpc>
                <a:spcPts val="1200"/>
              </a:lnSpc>
              <a:spcBef>
                <a:spcPts val="20"/>
              </a:spcBef>
            </a:pPr>
            <a:r>
              <a:rPr lang="en-US" sz="1600" dirty="0" smtClean="0">
                <a:effectLst/>
                <a:latin typeface="Times New Roman" panose="02020603050405020304" pitchFamily="18" charset="0"/>
                <a:ea typeface="Times New Roman" panose="020206030504050203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17.</a:t>
            </a:r>
            <a:r>
              <a:rPr lang="en-US" sz="1600" spc="3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16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Other materials as per the list</a:t>
            </a:r>
            <a:endParaRPr lang="en-US"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049887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0553" y="652949"/>
            <a:ext cx="11523519" cy="6040115"/>
          </a:xfrm>
          <a:prstGeom prst="rect">
            <a:avLst/>
          </a:prstGeom>
        </p:spPr>
        <p:txBody>
          <a:bodyPr wrap="square">
            <a:spAutoFit/>
          </a:bodyPr>
          <a:lstStyle/>
          <a:p>
            <a:pPr marL="63500" marR="3665855" algn="just">
              <a:spcBef>
                <a:spcPts val="25"/>
              </a:spcBef>
              <a:spcAft>
                <a:spcPts val="0"/>
              </a:spcAft>
            </a:pPr>
            <a:r>
              <a:rPr lang="en-US" dirty="0">
                <a:solidFill>
                  <a:srgbClr val="C00000"/>
                </a:solidFill>
                <a:latin typeface="Bookman Old Style" panose="02050604050505020204" pitchFamily="18" charset="0"/>
                <a:ea typeface="Bookman Old Style" panose="02050604050505020204" pitchFamily="18" charset="0"/>
                <a:cs typeface="Bookman Old Style" panose="02050604050505020204" pitchFamily="18" charset="0"/>
              </a:rPr>
              <a:t>XII. VOTERS' EDUCATION;</a:t>
            </a:r>
          </a:p>
          <a:p>
            <a:pPr>
              <a:lnSpc>
                <a:spcPts val="7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63500" marR="46355" algn="just">
              <a:lnSpc>
                <a:spcPct val="150000"/>
              </a:lnSpc>
              <a:spcBef>
                <a:spcPts val="0"/>
              </a:spcBef>
              <a:spcAft>
                <a:spcPts val="0"/>
              </a:spcAft>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Under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SVEEP,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myr</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 </a:t>
            </a:r>
            <a:r>
              <a:rPr lang="en-US" spc="9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programmes</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generating</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awareness</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amogst</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voters for</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participation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are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tak</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up</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 administration and its partners in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run up period thro</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gh com</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unity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mob</a:t>
            </a:r>
            <a:r>
              <a:rPr lang="en-US" spc="1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lisation</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 media exposures etc.,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but during the last day of campaign </a:t>
            </a:r>
            <a:r>
              <a:rPr lang="en-US"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 P-3 day,</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it becomes incumbent  upon  the  Returning  Offi</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  to  inform  all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oters  about  the following in more specific</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manner </a:t>
            </a:r>
            <a:endParaRPr lang="en-US" dirty="0">
              <a:latin typeface="Bookman Old Style" panose="02050604050505020204" pitchFamily="18" charset="0"/>
              <a:ea typeface="Bookman Old Style" panose="02050604050505020204" pitchFamily="18" charset="0"/>
              <a:cs typeface="Bookman Old Style" panose="02050604050505020204" pitchFamily="18" charset="0"/>
            </a:endParaRPr>
          </a:p>
          <a:p>
            <a:pPr marL="349250" marR="46355" indent="-285750" algn="just">
              <a:lnSpc>
                <a:spcPct val="150000"/>
              </a:lnSpc>
              <a:spcBef>
                <a:spcPts val="0"/>
              </a:spcBef>
              <a:spcAft>
                <a:spcPts val="0"/>
              </a:spcAft>
              <a:buFont typeface="Arial" panose="020B0604020202020204" pitchFamily="34" charset="0"/>
              <a:buChar char="•"/>
            </a:pPr>
            <a:r>
              <a:rPr lang="en-US" dirty="0" smtClean="0">
                <a:effectLst/>
                <a:latin typeface="Segoe MDL2 Assets" panose="050A0102010101010101" pitchFamily="18" charset="0"/>
                <a:ea typeface="Segoe MDL2 Assets" panose="050A0102010101010101" pitchFamily="18" charset="0"/>
                <a:cs typeface="Segoe MDL2 Assets" panose="050A0102010101010101"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Date ,time of election</a:t>
            </a:r>
            <a:endParaRPr lang="en-US" sz="1200" dirty="0">
              <a:latin typeface="Times New Roman" panose="02020603050405020304" pitchFamily="18" charset="0"/>
              <a:ea typeface="Bookman Old Style" panose="02050604050505020204" pitchFamily="18" charset="0"/>
            </a:endParaRPr>
          </a:p>
          <a:p>
            <a:pPr marL="234950" marR="46355" indent="-171450" algn="just">
              <a:lnSpc>
                <a:spcPct val="150000"/>
              </a:lnSpc>
              <a:spcBef>
                <a:spcPts val="0"/>
              </a:spcBef>
              <a:spcAft>
                <a:spcPts val="0"/>
              </a:spcAft>
              <a:buFont typeface="Arial" panose="020B0604020202020204" pitchFamily="34" charset="0"/>
              <a:buChar char="•"/>
            </a:pPr>
            <a:r>
              <a:rPr lang="en-US" sz="1200" dirty="0" smtClean="0">
                <a:effectLst/>
                <a:latin typeface="Times New Roman" panose="020206030504050203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Do's</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dont's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7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day</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spc="2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carry</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identifying</a:t>
            </a:r>
            <a:r>
              <a:rPr lang="en-US"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documents</a:t>
            </a:r>
            <a:r>
              <a:rPr lang="en-US" spc="23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 approved</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285750" indent="-285750">
              <a:lnSpc>
                <a:spcPts val="1200"/>
              </a:lnSpc>
              <a:spcBef>
                <a:spcPts val="70"/>
              </a:spcBef>
              <a:buFont typeface="Arial" panose="020B0604020202020204" pitchFamily="34" charset="0"/>
              <a:buChar char="•"/>
            </a:pPr>
            <a:endParaRPr lang="en-US" spc="220" dirty="0" smtClean="0">
              <a:latin typeface="Bookman Old Style" panose="02050604050505020204" pitchFamily="18" charset="0"/>
              <a:ea typeface="Bookman Old Style" panose="02050604050505020204" pitchFamily="18" charset="0"/>
              <a:cs typeface="Bookman Old Style" panose="02050604050505020204" pitchFamily="18" charset="0"/>
            </a:endParaRPr>
          </a:p>
          <a:p>
            <a:pPr marL="285750" indent="-285750">
              <a:lnSpc>
                <a:spcPts val="1200"/>
              </a:lnSpc>
              <a:spcBef>
                <a:spcPts val="70"/>
              </a:spcBef>
              <a:buFont typeface="Arial" panose="020B0604020202020204" pitchFamily="34" charset="0"/>
              <a:buChar char="•"/>
            </a:pPr>
            <a:r>
              <a:rPr lang="en-US" spc="220"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Commission</a:t>
            </a:r>
            <a:r>
              <a:rPr lang="en-US" spc="2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prohibition</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use</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biles</a:t>
            </a:r>
            <a:r>
              <a:rPr lang="en-US" spc="2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withi</a:t>
            </a:r>
            <a:endPar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285750" indent="-285750">
              <a:lnSpc>
                <a:spcPts val="1200"/>
              </a:lnSpc>
              <a:spcBef>
                <a:spcPts val="70"/>
              </a:spcBef>
              <a:buFont typeface="Arial" panose="020B0604020202020204" pitchFamily="34" charset="0"/>
              <a:buChar char="•"/>
            </a:pPr>
            <a:endParaRPr lang="en-US" dirty="0">
              <a:latin typeface="Bookman Old Style" panose="02050604050505020204" pitchFamily="18" charset="0"/>
              <a:ea typeface="Bookman Old Style" panose="02050604050505020204" pitchFamily="18" charset="0"/>
              <a:cs typeface="Bookman Old Style" panose="02050604050505020204" pitchFamily="18" charset="0"/>
            </a:endParaRPr>
          </a:p>
          <a:p>
            <a:pPr marL="285750" indent="-285750">
              <a:lnSpc>
                <a:spcPts val="1200"/>
              </a:lnSpc>
              <a:spcBef>
                <a:spcPts val="70"/>
              </a:spcBef>
              <a:buFont typeface="Arial" panose="020B0604020202020204" pitchFamily="34" charset="0"/>
              <a:buChar char="•"/>
            </a:pP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100</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vehicles within</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200m</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station,</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about </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mpanions of blind/infirm person </a:t>
            </a:r>
          </a:p>
          <a:p>
            <a:pPr>
              <a:lnSpc>
                <a:spcPts val="1200"/>
              </a:lnSpc>
              <a:spcBef>
                <a:spcPts val="70"/>
              </a:spcBef>
            </a:pPr>
            <a:endParaRPr lang="en-US" dirty="0" smtClean="0">
              <a:latin typeface="Bookman Old Style" panose="02050604050505020204" pitchFamily="18" charset="0"/>
              <a:ea typeface="Bookman Old Style" panose="02050604050505020204" pitchFamily="18" charset="0"/>
              <a:cs typeface="Bookman Old Style" panose="02050604050505020204" pitchFamily="18" charset="0"/>
            </a:endParaRPr>
          </a:p>
          <a:p>
            <a:pPr>
              <a:lnSpc>
                <a:spcPts val="1200"/>
              </a:lnSpc>
              <a:spcBef>
                <a:spcPts val="70"/>
              </a:spcBef>
            </a:pPr>
            <a:r>
              <a:rPr lang="en-US" dirty="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 babies etc.</a:t>
            </a:r>
            <a:endParaRPr lang="en-US" sz="1200" dirty="0">
              <a:latin typeface="Times New Roman" panose="02020603050405020304" pitchFamily="18" charset="0"/>
              <a:ea typeface="Bookman Old Style" panose="02050604050505020204" pitchFamily="18" charset="0"/>
            </a:endParaRPr>
          </a:p>
          <a:p>
            <a:pPr marL="171450" indent="-171450">
              <a:lnSpc>
                <a:spcPts val="1200"/>
              </a:lnSpc>
              <a:spcBef>
                <a:spcPts val="70"/>
              </a:spcBef>
              <a:buFont typeface="Arial" panose="020B0604020202020204" pitchFamily="34" charset="0"/>
              <a:buChar char="•"/>
            </a:pPr>
            <a:endParaRPr lang="en-US" sz="1200" dirty="0" smtClean="0">
              <a:effectLst/>
              <a:latin typeface="Times New Roman" panose="02020603050405020304" pitchFamily="18" charset="0"/>
              <a:ea typeface="Bookman Old Style" panose="02050604050505020204" pitchFamily="18" charset="0"/>
              <a:cs typeface="Bookman Old Style" panose="02050604050505020204" pitchFamily="18" charset="0"/>
            </a:endParaRPr>
          </a:p>
          <a:p>
            <a:pPr marL="171450" indent="-171450">
              <a:lnSpc>
                <a:spcPts val="1200"/>
              </a:lnSpc>
              <a:spcBef>
                <a:spcPts val="70"/>
              </a:spcBef>
              <a:buFont typeface="Arial" panose="020B0604020202020204" pitchFamily="34" charset="0"/>
              <a:buChar char="•"/>
            </a:pPr>
            <a:r>
              <a:rPr lang="en-US" sz="1200" dirty="0">
                <a:latin typeface="Times New Roman" panose="02020603050405020304" pitchFamily="18" charset="0"/>
                <a:ea typeface="Bookman Old Style" panose="02050604050505020204" pitchFamily="18" charset="0"/>
                <a:cs typeface="Bookman Old Style" panose="02050604050505020204" pitchFamily="18" charset="0"/>
              </a:rPr>
              <a:t> </a:t>
            </a:r>
            <a:r>
              <a:rPr lang="en-US" sz="1200" dirty="0" smtClean="0">
                <a:latin typeface="Times New Roman" panose="020206030504050203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Ethical</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votin</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a:t>
            </a:r>
            <a:r>
              <a:rPr lang="en-US" spc="2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get</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unduly  </a:t>
            </a:r>
            <a:r>
              <a:rPr lang="en-US" spc="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influenced</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by</a:t>
            </a:r>
            <a:r>
              <a:rPr lang="en-US" spc="20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candidates/political parties</a:t>
            </a:r>
            <a:endParaRPr lang="en-US" sz="1200" dirty="0">
              <a:latin typeface="Times New Roman" panose="02020603050405020304" pitchFamily="18" charset="0"/>
              <a:ea typeface="Bookman Old Style" panose="02050604050505020204" pitchFamily="18" charset="0"/>
            </a:endParaRPr>
          </a:p>
          <a:p>
            <a:pPr marL="171450" indent="-171450">
              <a:lnSpc>
                <a:spcPts val="1200"/>
              </a:lnSpc>
              <a:spcBef>
                <a:spcPts val="70"/>
              </a:spcBef>
              <a:buFont typeface="Arial" panose="020B0604020202020204" pitchFamily="34" charset="0"/>
              <a:buChar char="•"/>
            </a:pPr>
            <a:endParaRPr lang="en-US" sz="1200" dirty="0" smtClean="0">
              <a:effectLst/>
              <a:latin typeface="Times New Roman" panose="02020603050405020304" pitchFamily="18" charset="0"/>
              <a:ea typeface="Bookman Old Style" panose="02050604050505020204" pitchFamily="18" charset="0"/>
              <a:cs typeface="Bookman Old Style" panose="02050604050505020204" pitchFamily="18" charset="0"/>
            </a:endParaRPr>
          </a:p>
          <a:p>
            <a:pPr marL="171450" indent="-171450">
              <a:lnSpc>
                <a:spcPts val="1200"/>
              </a:lnSpc>
              <a:spcBef>
                <a:spcPts val="70"/>
              </a:spcBef>
              <a:buFont typeface="Arial" panose="020B0604020202020204" pitchFamily="34" charset="0"/>
              <a:buChar char="•"/>
            </a:pPr>
            <a:r>
              <a:rPr lang="en-US" sz="1200" dirty="0">
                <a:latin typeface="Times New Roman" panose="02020603050405020304" pitchFamily="18" charset="0"/>
                <a:ea typeface="Bookman Old Style" panose="02050604050505020204" pitchFamily="18" charset="0"/>
                <a:cs typeface="Bookman Old Style" panose="02050604050505020204" pitchFamily="18" charset="0"/>
              </a:rPr>
              <a:t> </a:t>
            </a:r>
            <a:r>
              <a:rPr lang="en-US" sz="1200" dirty="0" smtClean="0">
                <a:latin typeface="Times New Roman" panose="02020603050405020304" pitchFamily="18" charset="0"/>
                <a:ea typeface="Bookman Old Style" panose="02050604050505020204" pitchFamily="18" charset="0"/>
                <a:cs typeface="Bookman Old Style" panose="02050604050505020204" pitchFamily="18" charset="0"/>
              </a:rPr>
              <a:t>         </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Helpline numbers to make any complaints, querie</a:t>
            </a:r>
            <a:r>
              <a:rPr lang="en-US"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endParaRPr lang="en-US" sz="1200" dirty="0" smtClean="0">
              <a:effectLst/>
              <a:latin typeface="Times New Roman" panose="02020603050405020304" pitchFamily="18" charset="0"/>
              <a:ea typeface="Times New Roman" panose="02020603050405020304" pitchFamily="18" charset="0"/>
            </a:endParaRPr>
          </a:p>
          <a:p>
            <a:pPr>
              <a:lnSpc>
                <a:spcPts val="700"/>
              </a:lnSpc>
              <a:spcBef>
                <a:spcPts val="5"/>
              </a:spcBef>
            </a:pPr>
            <a:r>
              <a:rPr lang="en-US" sz="800" dirty="0" smtClean="0">
                <a:effectLst/>
                <a:latin typeface="Times New Roman" panose="02020603050405020304" pitchFamily="18"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pPr marL="520700" marR="48260" algn="just">
              <a:lnSpc>
                <a:spcPct val="150000"/>
              </a:lnSpc>
              <a:spcBef>
                <a:spcPts val="0"/>
              </a:spcBef>
              <a:spcAft>
                <a:spcPts val="0"/>
              </a:spcAft>
            </a:pP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hese information</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hould be dissemina</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 through public </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omain like district website, bu</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k </a:t>
            </a:r>
            <a:r>
              <a:rPr lang="en-US"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sms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mobile app</a:t>
            </a:r>
            <a:r>
              <a:rPr lang="en-US"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ne</a:t>
            </a:r>
            <a:r>
              <a:rPr lang="en-US"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spaper, radio </a:t>
            </a:r>
            <a:r>
              <a:rPr lang="en-US" spc="2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television channels etc.</a:t>
            </a:r>
            <a:endParaRPr lang="en-US" sz="1200" dirty="0" smtClean="0">
              <a:effectLst/>
              <a:latin typeface="Times New Roman" panose="02020603050405020304" pitchFamily="18" charset="0"/>
              <a:ea typeface="Times New Roman" panose="02020603050405020304" pitchFamily="18" charset="0"/>
            </a:endParaRPr>
          </a:p>
          <a:p>
            <a:pPr>
              <a:lnSpc>
                <a:spcPts val="1000"/>
              </a:lnSpc>
            </a:pPr>
            <a:r>
              <a:rPr lang="en-US" sz="1050" dirty="0" smtClean="0">
                <a:effectLst/>
                <a:latin typeface="Times New Roman" panose="02020603050405020304" pitchFamily="18" charset="0"/>
                <a:ea typeface="Times New Roman" panose="02020603050405020304" pitchFamily="18" charset="0"/>
              </a:rPr>
              <a:t> </a:t>
            </a:r>
            <a:endParaRPr lang="en-US"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85524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ChangeArrowheads="1"/>
          </p:cNvSpPr>
          <p:nvPr/>
        </p:nvSpPr>
        <p:spPr bwMode="auto">
          <a:xfrm>
            <a:off x="3366654" y="581891"/>
            <a:ext cx="882534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1" name="Rectangle 8"/>
          <p:cNvSpPr>
            <a:spLocks noChangeArrowheads="1"/>
          </p:cNvSpPr>
          <p:nvPr/>
        </p:nvSpPr>
        <p:spPr bwMode="auto">
          <a:xfrm>
            <a:off x="7593874" y="5590517"/>
            <a:ext cx="459812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800" b="0" i="0" u="none" strike="noStrike" cap="none" normalizeH="0" baseline="0" dirty="0" smtClean="0">
                <a:ln>
                  <a:noFill/>
                </a:ln>
                <a:solidFill>
                  <a:srgbClr val="17365D"/>
                </a:solidFill>
                <a:effectLst/>
                <a:latin typeface="Arial" panose="020B0604020202020204" pitchFamily="34" charset="0"/>
                <a:ea typeface="Bookman Old Style" panose="02050604050505020204" pitchFamily="18" charset="0"/>
                <a:cs typeface="Bookman Old Style" panose="02050604050505020204" pitchFamily="18" charset="0"/>
              </a:rPr>
              <a:t>THANK YOU</a:t>
            </a:r>
            <a:endParaRPr kumimoji="0" lang="en-US" altLang="en-US" sz="6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3470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89916"/>
            <a:ext cx="12084626" cy="6491521"/>
          </a:xfrm>
          <a:prstGeom prst="rect">
            <a:avLst/>
          </a:prstGeom>
        </p:spPr>
        <p:txBody>
          <a:bodyPr wrap="square">
            <a:spAutoFit/>
          </a:bodyPr>
          <a:lstStyle/>
          <a:p>
            <a:pPr marL="63500" marR="1962785" algn="just">
              <a:spcBef>
                <a:spcPts val="30"/>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5. DISPLAY OF LISTS OF POLLING PERSONNEL:</a:t>
            </a:r>
          </a:p>
          <a:p>
            <a:pPr>
              <a:lnSpc>
                <a:spcPts val="700"/>
              </a:lnSpc>
              <a:spcBef>
                <a:spcPts val="15"/>
              </a:spcBef>
            </a:pPr>
            <a:r>
              <a:rPr lang="en-US"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349250" marR="49530"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  list  of  polling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ersonnel   </a:t>
            </a:r>
            <a:r>
              <a:rPr lang="en-US" sz="2000" spc="18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  resp</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ct  of  all  polling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tations  in  the constituency</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displayed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in</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1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Notice</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Board</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l</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ast</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two</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or</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three days before the day</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poll.</a:t>
            </a:r>
            <a:r>
              <a:rPr lang="en-US" sz="20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349250" marR="49530" indent="-285750" algn="just">
              <a:lnSpc>
                <a:spcPct val="150000"/>
              </a:lnSpc>
              <a:spcBef>
                <a:spcPts val="0"/>
              </a:spcBef>
              <a:spcAft>
                <a:spcPts val="0"/>
              </a:spcAft>
              <a:buFont typeface="Arial" panose="020B0604020202020204" pitchFamily="34" charset="0"/>
              <a:buChar char="•"/>
            </a:pP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No need to supply </a:t>
            </a:r>
            <a:r>
              <a:rPr lang="en-US" sz="20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a:t>
            </a:r>
            <a:r>
              <a:rPr lang="en-US" sz="2000" spc="2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 lists</a:t>
            </a:r>
            <a:r>
              <a:rPr lang="en-US" sz="20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0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 the recognized political parties and contesting candidates.</a:t>
            </a:r>
            <a:endParaRPr lang="en-US" sz="2000" dirty="0" smtClean="0">
              <a:effectLst/>
              <a:latin typeface="Times New Roman" panose="02020603050405020304" pitchFamily="18" charset="0"/>
              <a:ea typeface="Times New Roman" panose="02020603050405020304" pitchFamily="18" charset="0"/>
            </a:endParaRPr>
          </a:p>
          <a:p>
            <a:pPr marL="63500" marR="47625" algn="just">
              <a:lnSpc>
                <a:spcPct val="150000"/>
              </a:lnSpc>
              <a:spcBef>
                <a:spcPts val="25"/>
              </a:spcBef>
              <a:spcAft>
                <a:spcPts val="0"/>
              </a:spcAft>
            </a:pPr>
            <a:r>
              <a:rPr lang="en-US" sz="2000" dirty="0">
                <a:latin typeface="Bookman Old Style" panose="02050604050505020204" pitchFamily="18" charset="0"/>
                <a:ea typeface="Bookman Old Style" panose="02050604050505020204" pitchFamily="18" charset="0"/>
                <a:cs typeface="Bookman Old Style" panose="02050604050505020204" pitchFamily="18" charset="0"/>
              </a:rPr>
              <a:t>6. ACCOMMODATION AND FOOD FOR POLLING PARTIES –</a:t>
            </a:r>
          </a:p>
          <a:p>
            <a:pPr marL="349250" marR="47625" indent="-285750" algn="just">
              <a:lnSpc>
                <a:spcPct val="150000"/>
              </a:lnSpc>
              <a:spcBef>
                <a:spcPts val="25"/>
              </a:spcBef>
              <a:spcAft>
                <a:spcPts val="0"/>
              </a:spcAft>
              <a:buFont typeface="Arial" panose="020B0604020202020204" pitchFamily="34" charset="0"/>
              <a:buChar char="•"/>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Suitable arrangements for accommodation, furniture, food, drinking water, toilet facilities along with electricity for the polling personnel have to be made. </a:t>
            </a:r>
          </a:p>
          <a:p>
            <a:pPr marL="349250" marR="47625" indent="-285750" algn="just">
              <a:lnSpc>
                <a:spcPct val="150000"/>
              </a:lnSpc>
              <a:spcBef>
                <a:spcPts val="25"/>
              </a:spcBef>
              <a:spcAft>
                <a:spcPts val="0"/>
              </a:spcAft>
              <a:buFont typeface="Arial" panose="020B0604020202020204" pitchFamily="34" charset="0"/>
              <a:buChar char="•"/>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Special emphasis </a:t>
            </a: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on arrangements </a:t>
            </a: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for female polling </a:t>
            </a: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personnel. </a:t>
            </a:r>
            <a:endParaRPr lang="en-US" sz="2000" spc="-10" dirty="0">
              <a:latin typeface="Bookman Old Style" panose="02050604050505020204" pitchFamily="18" charset="0"/>
              <a:ea typeface="Bookman Old Style" panose="02050604050505020204" pitchFamily="18" charset="0"/>
              <a:cs typeface="Bookman Old Style" panose="02050604050505020204" pitchFamily="18" charset="0"/>
            </a:endParaRPr>
          </a:p>
          <a:p>
            <a:pPr marL="349250" marR="47625" indent="-285750" algn="just">
              <a:lnSpc>
                <a:spcPct val="150000"/>
              </a:lnSpc>
              <a:spcBef>
                <a:spcPts val="25"/>
              </a:spcBef>
              <a:spcAft>
                <a:spcPts val="0"/>
              </a:spcAft>
              <a:buFont typeface="Arial" panose="020B0604020202020204" pitchFamily="34" charset="0"/>
              <a:buChar char="•"/>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If poll is conducted during summer, arrangement </a:t>
            </a: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for </a:t>
            </a: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providing shelter for polling personnel and voters. </a:t>
            </a:r>
          </a:p>
          <a:p>
            <a:pPr marL="349250" marR="47625" indent="-285750" algn="just">
              <a:lnSpc>
                <a:spcPct val="150000"/>
              </a:lnSpc>
              <a:spcBef>
                <a:spcPts val="25"/>
              </a:spcBef>
              <a:spcAft>
                <a:spcPts val="0"/>
              </a:spcAft>
              <a:buFont typeface="Arial" panose="020B0604020202020204" pitchFamily="34" charset="0"/>
              <a:buChar char="•"/>
            </a:pP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The Polling Personnel, should also be provided with basic medical kit, water treatment tablets, mosquito repellent. </a:t>
            </a:r>
          </a:p>
          <a:p>
            <a:pPr marL="349250" marR="47625" indent="-285750" algn="just">
              <a:lnSpc>
                <a:spcPct val="150000"/>
              </a:lnSpc>
              <a:spcBef>
                <a:spcPts val="25"/>
              </a:spcBef>
              <a:spcAft>
                <a:spcPts val="0"/>
              </a:spcAft>
              <a:buFont typeface="Arial" panose="020B0604020202020204" pitchFamily="34" charset="0"/>
              <a:buChar char="•"/>
            </a:pPr>
            <a:r>
              <a:rPr lang="en-US" sz="2000" spc="-10" dirty="0" smtClean="0">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000" spc="-10" dirty="0">
                <a:latin typeface="Bookman Old Style" panose="02050604050505020204" pitchFamily="18" charset="0"/>
                <a:ea typeface="Bookman Old Style" panose="02050604050505020204" pitchFamily="18" charset="0"/>
                <a:cs typeface="Bookman Old Style" panose="02050604050505020204" pitchFamily="18" charset="0"/>
              </a:rPr>
              <a:t>rates of food, bed rolls etc. may be pre-determined and standardized by the District Election Officer to avoid local disparity and confusion.</a:t>
            </a:r>
          </a:p>
        </p:txBody>
      </p:sp>
    </p:spTree>
    <p:extLst>
      <p:ext uri="{BB962C8B-B14F-4D97-AF65-F5344CB8AC3E}">
        <p14:creationId xmlns:p14="http://schemas.microsoft.com/office/powerpoint/2010/main" val="2897288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35132"/>
            <a:ext cx="11887199" cy="6156814"/>
          </a:xfrm>
          <a:prstGeom prst="rect">
            <a:avLst/>
          </a:prstGeom>
        </p:spPr>
        <p:txBody>
          <a:bodyPr wrap="square">
            <a:spAutoFit/>
          </a:bodyPr>
          <a:lstStyle/>
          <a:p>
            <a:pPr marL="63500" marR="2606040" algn="just">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7. POLLING PERSONNEL MANAGEMENT</a:t>
            </a:r>
          </a:p>
          <a:p>
            <a:pPr>
              <a:lnSpc>
                <a:spcPts val="7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marL="406400" marR="46355" indent="-342900" algn="just">
              <a:lnSpc>
                <a:spcPct val="149000"/>
              </a:lnSpc>
              <a:spcBef>
                <a:spcPts val="0"/>
              </a:spcBef>
              <a:spcAft>
                <a:spcPts val="0"/>
              </a:spcAft>
              <a:buAutoNum type="arabicParenR"/>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dentification of a senior officer as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nodal officer to</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coordinate and supervise polling personnel welfare measures. </a:t>
            </a:r>
          </a:p>
          <a:p>
            <a:pPr marL="406400" marR="46355" indent="-342900" algn="just">
              <a:lnSpc>
                <a:spcPct val="149000"/>
              </a:lnSpc>
              <a:spcBef>
                <a:spcPts val="0"/>
              </a:spcBef>
              <a:spcAft>
                <a:spcPts val="0"/>
              </a:spcAft>
              <a:buAutoNum type="arabicParenR"/>
            </a:pP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name and designa</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ion, office and resi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ential address, telephone numbers including mobile number and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-mail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if any, of the nodal officer shall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mentioned in</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district/const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tuency election management plan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nd district websit</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p>
          <a:p>
            <a:pPr marL="406400" marR="46355" indent="-342900" algn="just">
              <a:lnSpc>
                <a:spcPct val="149000"/>
              </a:lnSpc>
              <a:spcBef>
                <a:spcPts val="0"/>
              </a:spcBef>
              <a:spcAft>
                <a:spcPts val="0"/>
              </a:spcAft>
              <a:buAutoNum type="arabicParenR"/>
            </a:pP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Enough  care  shall  be  taken  to  ensure  that  the  information  regarding dispatch and recep</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ion </a:t>
            </a:r>
            <a:r>
              <a:rPr lang="en-US" sz="24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centre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arrang</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ment etc. is conve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y</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ed to the polling personnel latest by </a:t>
            </a:r>
            <a:r>
              <a:rPr lang="en-US" sz="2400" spc="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-3 day through the sponsoring authorities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and district website.</a:t>
            </a:r>
            <a:endParaRPr lang="en-US" sz="1600" dirty="0" smtClean="0">
              <a:effectLst/>
              <a:latin typeface="Times New Roman" panose="02020603050405020304" pitchFamily="18" charset="0"/>
              <a:ea typeface="Times New Roman" panose="02020603050405020304" pitchFamily="18" charset="0"/>
            </a:endParaRPr>
          </a:p>
          <a:p>
            <a:pPr>
              <a:lnSpc>
                <a:spcPts val="800"/>
              </a:lnSpc>
              <a:spcBef>
                <a:spcPts val="45"/>
              </a:spcBef>
            </a:pPr>
            <a:r>
              <a:rPr lang="en-US" sz="12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7076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1887199" cy="6925101"/>
          </a:xfrm>
          <a:prstGeom prst="rect">
            <a:avLst/>
          </a:prstGeom>
        </p:spPr>
        <p:txBody>
          <a:bodyPr wrap="square">
            <a:spAutoFit/>
          </a:bodyPr>
          <a:lstStyle/>
          <a:p>
            <a:pPr marL="63500" marR="2606040" algn="just">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7. POLLING PERSONNEL MANAGEMENT</a:t>
            </a:r>
          </a:p>
          <a:p>
            <a:pPr>
              <a:lnSpc>
                <a:spcPts val="700"/>
              </a:lnSpc>
              <a:spcBef>
                <a:spcPts val="5"/>
              </a:spcBef>
            </a:pPr>
            <a:r>
              <a:rPr lang="en-US" sz="600" dirty="0" smtClean="0">
                <a:effectLst/>
                <a:latin typeface="Times New Roman" panose="02020603050405020304" pitchFamily="18" charset="0"/>
                <a:ea typeface="Times New Roman" panose="02020603050405020304" pitchFamily="18" charset="0"/>
              </a:rPr>
              <a:t> </a:t>
            </a:r>
            <a:endParaRPr lang="en-US" sz="1050" dirty="0" smtClean="0">
              <a:effectLst/>
              <a:latin typeface="Times New Roman" panose="02020603050405020304" pitchFamily="18" charset="0"/>
              <a:ea typeface="Times New Roman" panose="02020603050405020304" pitchFamily="18" charset="0"/>
            </a:endParaRPr>
          </a:p>
          <a:p>
            <a:pPr>
              <a:lnSpc>
                <a:spcPts val="800"/>
              </a:lnSpc>
              <a:spcBef>
                <a:spcPts val="45"/>
              </a:spcBef>
            </a:pPr>
            <a:r>
              <a:rPr lang="en-US" sz="1000" dirty="0" smtClean="0">
                <a:effectLst/>
                <a:latin typeface="Times New Roman" panose="02020603050405020304" pitchFamily="18" charset="0"/>
                <a:ea typeface="Times New Roman" panose="02020603050405020304" pitchFamily="18" charset="0"/>
              </a:rPr>
              <a:t> </a:t>
            </a:r>
            <a:endParaRPr lang="en-US" sz="1100" dirty="0" smtClean="0">
              <a:effectLst/>
              <a:latin typeface="Times New Roman" panose="02020603050405020304" pitchFamily="18" charset="0"/>
              <a:ea typeface="Times New Roman" panose="02020603050405020304" pitchFamily="18" charset="0"/>
            </a:endParaRPr>
          </a:p>
          <a:p>
            <a:pPr marL="63500" marR="48895" algn="just">
              <a:lnSpc>
                <a:spcPct val="149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4</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dispatch</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centers</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where</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dispersal</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polling</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parties</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for</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more</a:t>
            </a:r>
            <a:r>
              <a:rPr lang="en-US" sz="2400" spc="15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than one  Assembly  Constituency  is  arranged,  multiple  </a:t>
            </a:r>
            <a:r>
              <a:rPr lang="en-US" sz="24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colour</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coded infrastructural arrangements like tents, stationeries, signage are to be made to mitigate confusi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 and harassment of</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olling person</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 Sim</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larly </a:t>
            </a:r>
            <a:r>
              <a:rPr lang="en-US" sz="2400" dirty="0" err="1" smtClean="0">
                <a:effectLst/>
                <a:latin typeface="Bookman Old Style" panose="02050604050505020204" pitchFamily="18" charset="0"/>
                <a:ea typeface="Bookman Old Style" panose="02050604050505020204" pitchFamily="18" charset="0"/>
                <a:cs typeface="Bookman Old Style" panose="02050604050505020204" pitchFamily="18" charset="0"/>
              </a:rPr>
              <a:t>colour</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coded s</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ickers are to be used for boxes of EVM and vehicle.</a:t>
            </a:r>
            <a:endParaRPr lang="en-US" sz="1600" dirty="0" smtClean="0">
              <a:effectLst/>
              <a:latin typeface="Times New Roman" panose="02020603050405020304" pitchFamily="18" charset="0"/>
              <a:ea typeface="Times New Roman" panose="02020603050405020304" pitchFamily="18" charset="0"/>
            </a:endParaRPr>
          </a:p>
          <a:p>
            <a:pPr>
              <a:lnSpc>
                <a:spcPts val="800"/>
              </a:lnSpc>
              <a:spcBef>
                <a:spcPts val="50"/>
              </a:spcBef>
            </a:pPr>
            <a:r>
              <a:rPr lang="en-US" sz="12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L="63500" marR="49530" algn="just">
              <a:lnSpc>
                <a:spcPct val="149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6</a:t>
            </a: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Help</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desk</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should</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every</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AC</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le</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v</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dispersal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center to</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meet</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up</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queries</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poll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ng</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personnel</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on</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r</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c</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ipt</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election</a:t>
            </a:r>
            <a:r>
              <a:rPr lang="en-US" sz="2400" spc="23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al</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owances through bank account.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 same desk should provide information on dispatch of postal ballots and EDC as well.</a:t>
            </a:r>
            <a:endParaRPr lang="en-US" sz="1600" dirty="0" smtClean="0">
              <a:effectLst/>
              <a:latin typeface="Times New Roman" panose="02020603050405020304" pitchFamily="18" charset="0"/>
              <a:ea typeface="Times New Roman" panose="02020603050405020304" pitchFamily="18" charset="0"/>
            </a:endParaRPr>
          </a:p>
          <a:p>
            <a:pPr>
              <a:lnSpc>
                <a:spcPts val="800"/>
              </a:lnSpc>
              <a:spcBef>
                <a:spcPts val="5"/>
              </a:spcBef>
            </a:pPr>
            <a:r>
              <a:rPr lang="en-US" sz="1400" dirty="0" smtClean="0">
                <a:effectLst/>
                <a:latin typeface="Times New Roman" panose="02020603050405020304" pitchFamily="18" charset="0"/>
                <a:ea typeface="Times New Roman" panose="02020603050405020304" pitchFamily="18" charset="0"/>
              </a:rPr>
              <a:t> </a:t>
            </a:r>
            <a:endParaRPr lang="en-US" sz="1600" dirty="0" smtClean="0">
              <a:effectLst/>
              <a:latin typeface="Times New Roman" panose="02020603050405020304" pitchFamily="18" charset="0"/>
              <a:ea typeface="Times New Roman" panose="02020603050405020304" pitchFamily="18" charset="0"/>
            </a:endParaRPr>
          </a:p>
          <a:p>
            <a:pPr marL="63500" marR="48895" algn="just">
              <a:lnSpc>
                <a:spcPct val="149000"/>
              </a:lnSpc>
              <a:spcBef>
                <a:spcPts val="0"/>
              </a:spcBef>
              <a:spcAft>
                <a:spcPts val="0"/>
              </a:spcAft>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7</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here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shall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be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adequate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provision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of  drinking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water,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toi</a:t>
            </a:r>
            <a:r>
              <a:rPr lang="en-US" sz="2400" spc="-1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l</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et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etc.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at </a:t>
            </a:r>
            <a:r>
              <a:rPr lang="en-US" sz="2400" spc="15" dirty="0" smtClean="0">
                <a:effectLst/>
                <a:latin typeface="Bookman Old Style" panose="02050604050505020204" pitchFamily="18" charset="0"/>
                <a:ea typeface="Bookman Old Style" panose="02050604050505020204" pitchFamily="18" charset="0"/>
                <a:cs typeface="Bookman Old Style" panose="02050604050505020204" pitchFamily="18" charset="0"/>
              </a:rPr>
              <a:t> </a:t>
            </a:r>
            <a:r>
              <a:rPr lang="en-US" sz="2400" dirty="0" smtClean="0">
                <a:effectLst/>
                <a:latin typeface="Bookman Old Style" panose="02050604050505020204" pitchFamily="18" charset="0"/>
                <a:ea typeface="Bookman Old Style" panose="02050604050505020204" pitchFamily="18" charset="0"/>
                <a:cs typeface="Bookman Old Style" panose="02050604050505020204" pitchFamily="18" charset="0"/>
              </a:rPr>
              <a:t>the dispatch location. </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1708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065" y="136270"/>
            <a:ext cx="11658601" cy="6262355"/>
          </a:xfrm>
          <a:prstGeom prst="rect">
            <a:avLst/>
          </a:prstGeom>
        </p:spPr>
        <p:txBody>
          <a:bodyPr wrap="square">
            <a:spAutoFit/>
          </a:bodyPr>
          <a:lstStyle/>
          <a:p>
            <a:pPr marL="63500" marR="46990" indent="48895" algn="just">
              <a:lnSpc>
                <a:spcPct val="149000"/>
              </a:lnSpc>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7. POLLING PERSONNEL MANAGEMENT</a:t>
            </a:r>
          </a:p>
          <a:p>
            <a:pPr marL="63500" marR="46990" indent="48895" algn="just">
              <a:lnSpc>
                <a:spcPct val="149000"/>
              </a:lnSpc>
              <a:spcBef>
                <a:spcPts val="0"/>
              </a:spcBef>
              <a:spcAft>
                <a:spcPts val="0"/>
              </a:spcAft>
            </a:pPr>
            <a:endParaRPr lang="en-US" sz="1400" dirty="0" smtClean="0">
              <a:effectLst/>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46990" indent="48895" algn="just">
              <a:lnSpc>
                <a:spcPct val="149000"/>
              </a:lnSpc>
              <a:spcBef>
                <a:spcPts val="0"/>
              </a:spcBef>
              <a:spcAft>
                <a:spcPts val="0"/>
              </a:spcAft>
            </a:pP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8)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The coordination between the sector police personnel deputed to accompany  the  polling  personnel  should be </a:t>
            </a: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perfect. </a:t>
            </a:r>
            <a:endParaRPr lang="en-US" sz="2400" dirty="0">
              <a:latin typeface="Bookman Old Style" panose="02050604050505020204" pitchFamily="18" charset="0"/>
              <a:ea typeface="Bookman Old Style" panose="02050604050505020204" pitchFamily="18" charset="0"/>
              <a:cs typeface="Bookman Old Style" panose="02050604050505020204" pitchFamily="18" charset="0"/>
            </a:endParaRPr>
          </a:p>
          <a:p>
            <a:pPr>
              <a:lnSpc>
                <a:spcPts val="800"/>
              </a:lnSpc>
              <a:spcBef>
                <a:spcPts val="50"/>
              </a:spcBef>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 </a:t>
            </a:r>
          </a:p>
          <a:p>
            <a:pPr marL="63500" marR="47625" algn="just">
              <a:lnSpc>
                <a:spcPct val="149000"/>
              </a:lnSpc>
              <a:spcBef>
                <a:spcPts val="0"/>
              </a:spcBef>
              <a:spcAft>
                <a:spcPts val="0"/>
              </a:spcAft>
            </a:pP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9)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A senior officer should supervise the arrangement made for providing transport vehicle for the travel of the polling personnel.  </a:t>
            </a:r>
          </a:p>
          <a:p>
            <a:pPr marL="63500" marR="47625" algn="just">
              <a:lnSpc>
                <a:spcPct val="149000"/>
              </a:lnSpc>
              <a:spcBef>
                <a:spcPts val="0"/>
              </a:spcBef>
              <a:spcAft>
                <a:spcPts val="0"/>
              </a:spcAft>
            </a:pP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10) </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Medical staff/para- medical staff shall be stationed at the dispersal and reception </a:t>
            </a:r>
            <a:r>
              <a:rPr lang="en-US" sz="2400" dirty="0" err="1">
                <a:latin typeface="Bookman Old Style" panose="02050604050505020204" pitchFamily="18" charset="0"/>
                <a:ea typeface="Bookman Old Style" panose="02050604050505020204" pitchFamily="18" charset="0"/>
                <a:cs typeface="Bookman Old Style" panose="02050604050505020204" pitchFamily="18" charset="0"/>
              </a:rPr>
              <a:t>centres</a:t>
            </a: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 for health care.</a:t>
            </a:r>
          </a:p>
          <a:p>
            <a:pPr>
              <a:lnSpc>
                <a:spcPts val="800"/>
              </a:lnSpc>
              <a:spcBef>
                <a:spcPts val="50"/>
              </a:spcBef>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 </a:t>
            </a:r>
            <a:endPar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endParaRPr>
          </a:p>
          <a:p>
            <a:pPr marL="63500" marR="49530" indent="48895" algn="just">
              <a:lnSpc>
                <a:spcPct val="149000"/>
              </a:lnSpc>
              <a:spcBef>
                <a:spcPts val="0"/>
              </a:spcBef>
              <a:spcAft>
                <a:spcPts val="0"/>
              </a:spcAft>
            </a:pPr>
            <a:r>
              <a:rPr lang="en-US" sz="2400" dirty="0" smtClean="0">
                <a:latin typeface="Bookman Old Style" panose="02050604050505020204" pitchFamily="18" charset="0"/>
                <a:ea typeface="Bookman Old Style" panose="02050604050505020204" pitchFamily="18" charset="0"/>
                <a:cs typeface="Bookman Old Style" panose="02050604050505020204" pitchFamily="18" charset="0"/>
              </a:rPr>
              <a:t>11) After tagging of the Reserve Polling Personnel the excess of estimated requirement may be released in phased manner to avoid overcrowding at the Dispersal Centre/Control Room.</a:t>
            </a:r>
          </a:p>
          <a:p>
            <a:pPr>
              <a:lnSpc>
                <a:spcPts val="800"/>
              </a:lnSpc>
              <a:spcBef>
                <a:spcPts val="50"/>
              </a:spcBef>
            </a:pPr>
            <a:r>
              <a:rPr lang="en-US" sz="2400" dirty="0">
                <a:latin typeface="Bookman Old Style" panose="02050604050505020204" pitchFamily="18" charset="0"/>
                <a:ea typeface="Bookman Old Style" panose="02050604050505020204" pitchFamily="18" charset="0"/>
                <a:cs typeface="Bookman Old Style" panose="02050604050505020204" pitchFamily="18" charset="0"/>
              </a:rPr>
              <a:t> </a:t>
            </a:r>
          </a:p>
        </p:txBody>
      </p:sp>
    </p:spTree>
    <p:extLst>
      <p:ext uri="{BB962C8B-B14F-4D97-AF65-F5344CB8AC3E}">
        <p14:creationId xmlns:p14="http://schemas.microsoft.com/office/powerpoint/2010/main" val="1157791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TotalTime>
  <Words>1736</Words>
  <Application>Microsoft Office PowerPoint</Application>
  <PresentationFormat>Widescreen</PresentationFormat>
  <Paragraphs>482</Paragraphs>
  <Slides>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Bookman Old Style</vt:lpstr>
      <vt:lpstr>Calibri</vt:lpstr>
      <vt:lpstr>Calibri Light</vt:lpstr>
      <vt:lpstr>Segoe MDL2 Assets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SGANGULI</dc:creator>
  <cp:lastModifiedBy>DC-LAP</cp:lastModifiedBy>
  <cp:revision>52</cp:revision>
  <dcterms:created xsi:type="dcterms:W3CDTF">2018-11-19T08:08:58Z</dcterms:created>
  <dcterms:modified xsi:type="dcterms:W3CDTF">2018-11-21T09:49:25Z</dcterms:modified>
</cp:coreProperties>
</file>